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eague Spartan" charset="1" panose="00000800000000000000"/>
      <p:regular r:id="rId21"/>
    </p:embeddedFont>
    <p:embeddedFont>
      <p:font typeface="Open Sauce Bold" charset="1" panose="00000800000000000000"/>
      <p:regular r:id="rId22"/>
    </p:embeddedFont>
    <p:embeddedFont>
      <p:font typeface="Open Sauce Semi-Bold" charset="1" panose="00000700000000000000"/>
      <p:regular r:id="rId23"/>
    </p:embeddedFont>
    <p:embeddedFont>
      <p:font typeface="Inter Bold" charset="1" panose="020B0802030000000004"/>
      <p:regular r:id="rId24"/>
    </p:embeddedFont>
    <p:embeddedFont>
      <p:font typeface="Inter" charset="1" panose="020B0502030000000004"/>
      <p:regular r:id="rId25"/>
    </p:embeddedFont>
    <p:embeddedFont>
      <p:font typeface="Open Sauce" charset="1" panose="00000500000000000000"/>
      <p:regular r:id="rId26"/>
    </p:embeddedFont>
    <p:embeddedFont>
      <p:font typeface="Open Sauce Heavy"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999" r="0" b="-8999"/>
            </a:stretch>
          </a:blipFill>
        </p:spPr>
      </p:sp>
      <p:grpSp>
        <p:nvGrpSpPr>
          <p:cNvPr name="Group 3" id="3"/>
          <p:cNvGrpSpPr/>
          <p:nvPr/>
        </p:nvGrpSpPr>
        <p:grpSpPr>
          <a:xfrm rot="0">
            <a:off x="3917755" y="3191708"/>
            <a:ext cx="10452490" cy="1437711"/>
            <a:chOff x="0" y="0"/>
            <a:chExt cx="2752919" cy="378657"/>
          </a:xfrm>
        </p:grpSpPr>
        <p:sp>
          <p:nvSpPr>
            <p:cNvPr name="Freeform 4" id="4"/>
            <p:cNvSpPr/>
            <p:nvPr/>
          </p:nvSpPr>
          <p:spPr>
            <a:xfrm flipH="false" flipV="false" rot="0">
              <a:off x="0" y="0"/>
              <a:ext cx="2752919" cy="378657"/>
            </a:xfrm>
            <a:custGeom>
              <a:avLst/>
              <a:gdLst/>
              <a:ahLst/>
              <a:cxnLst/>
              <a:rect r="r" b="b" t="t" l="l"/>
              <a:pathLst>
                <a:path h="378657" w="2752919">
                  <a:moveTo>
                    <a:pt x="37775" y="0"/>
                  </a:moveTo>
                  <a:lnTo>
                    <a:pt x="2715145" y="0"/>
                  </a:lnTo>
                  <a:cubicBezTo>
                    <a:pt x="2725163" y="0"/>
                    <a:pt x="2734771" y="3980"/>
                    <a:pt x="2741855" y="11064"/>
                  </a:cubicBezTo>
                  <a:cubicBezTo>
                    <a:pt x="2748939" y="18148"/>
                    <a:pt x="2752919" y="27756"/>
                    <a:pt x="2752919" y="37775"/>
                  </a:cubicBezTo>
                  <a:lnTo>
                    <a:pt x="2752919" y="340882"/>
                  </a:lnTo>
                  <a:cubicBezTo>
                    <a:pt x="2752919" y="361744"/>
                    <a:pt x="2736007" y="378657"/>
                    <a:pt x="2715145" y="378657"/>
                  </a:cubicBezTo>
                  <a:lnTo>
                    <a:pt x="37775" y="378657"/>
                  </a:lnTo>
                  <a:cubicBezTo>
                    <a:pt x="16912" y="378657"/>
                    <a:pt x="0" y="361744"/>
                    <a:pt x="0" y="340882"/>
                  </a:cubicBezTo>
                  <a:lnTo>
                    <a:pt x="0" y="37775"/>
                  </a:lnTo>
                  <a:cubicBezTo>
                    <a:pt x="0" y="16912"/>
                    <a:pt x="16912" y="0"/>
                    <a:pt x="37775" y="0"/>
                  </a:cubicBezTo>
                  <a:close/>
                </a:path>
              </a:pathLst>
            </a:custGeom>
            <a:solidFill>
              <a:srgbClr val="124B3D"/>
            </a:solidFill>
          </p:spPr>
        </p:sp>
        <p:sp>
          <p:nvSpPr>
            <p:cNvPr name="TextBox 5" id="5"/>
            <p:cNvSpPr txBox="true"/>
            <p:nvPr/>
          </p:nvSpPr>
          <p:spPr>
            <a:xfrm>
              <a:off x="0" y="-123825"/>
              <a:ext cx="2752919" cy="502482"/>
            </a:xfrm>
            <a:prstGeom prst="rect">
              <a:avLst/>
            </a:prstGeom>
          </p:spPr>
          <p:txBody>
            <a:bodyPr anchor="ctr" rtlCol="false" tIns="50800" lIns="50800" bIns="50800" rIns="50800"/>
            <a:lstStyle/>
            <a:p>
              <a:pPr algn="ctr">
                <a:lnSpc>
                  <a:spcPts val="8679"/>
                </a:lnSpc>
              </a:pPr>
              <a:r>
                <a:rPr lang="en-US" sz="6199">
                  <a:solidFill>
                    <a:srgbClr val="FFFFFF"/>
                  </a:solidFill>
                  <a:latin typeface="League Spartan"/>
                </a:rPr>
                <a:t>Elevage Pastoral</a:t>
              </a:r>
            </a:p>
          </p:txBody>
        </p:sp>
      </p:grpSp>
      <p:grpSp>
        <p:nvGrpSpPr>
          <p:cNvPr name="Group 6" id="6"/>
          <p:cNvGrpSpPr/>
          <p:nvPr/>
        </p:nvGrpSpPr>
        <p:grpSpPr>
          <a:xfrm rot="0">
            <a:off x="173983" y="6814773"/>
            <a:ext cx="6274019" cy="1732737"/>
            <a:chOff x="0" y="0"/>
            <a:chExt cx="1652417" cy="456359"/>
          </a:xfrm>
        </p:grpSpPr>
        <p:sp>
          <p:nvSpPr>
            <p:cNvPr name="Freeform 7" id="7"/>
            <p:cNvSpPr/>
            <p:nvPr/>
          </p:nvSpPr>
          <p:spPr>
            <a:xfrm flipH="false" flipV="false" rot="0">
              <a:off x="0" y="0"/>
              <a:ext cx="1652417" cy="456359"/>
            </a:xfrm>
            <a:custGeom>
              <a:avLst/>
              <a:gdLst/>
              <a:ahLst/>
              <a:cxnLst/>
              <a:rect r="r" b="b" t="t" l="l"/>
              <a:pathLst>
                <a:path h="456359" w="1652417">
                  <a:moveTo>
                    <a:pt x="62932" y="0"/>
                  </a:moveTo>
                  <a:lnTo>
                    <a:pt x="1589484" y="0"/>
                  </a:lnTo>
                  <a:cubicBezTo>
                    <a:pt x="1606175" y="0"/>
                    <a:pt x="1622182" y="6630"/>
                    <a:pt x="1633984" y="18432"/>
                  </a:cubicBezTo>
                  <a:cubicBezTo>
                    <a:pt x="1645786" y="30235"/>
                    <a:pt x="1652417" y="46242"/>
                    <a:pt x="1652417" y="62932"/>
                  </a:cubicBezTo>
                  <a:lnTo>
                    <a:pt x="1652417" y="393426"/>
                  </a:lnTo>
                  <a:cubicBezTo>
                    <a:pt x="1652417" y="410117"/>
                    <a:pt x="1645786" y="426124"/>
                    <a:pt x="1633984" y="437926"/>
                  </a:cubicBezTo>
                  <a:cubicBezTo>
                    <a:pt x="1622182" y="449728"/>
                    <a:pt x="1606175" y="456359"/>
                    <a:pt x="1589484" y="456359"/>
                  </a:cubicBezTo>
                  <a:lnTo>
                    <a:pt x="62932" y="456359"/>
                  </a:lnTo>
                  <a:cubicBezTo>
                    <a:pt x="46242" y="456359"/>
                    <a:pt x="30235" y="449728"/>
                    <a:pt x="18432" y="437926"/>
                  </a:cubicBezTo>
                  <a:cubicBezTo>
                    <a:pt x="6630" y="426124"/>
                    <a:pt x="0" y="410117"/>
                    <a:pt x="0" y="393426"/>
                  </a:cubicBezTo>
                  <a:lnTo>
                    <a:pt x="0" y="62932"/>
                  </a:lnTo>
                  <a:cubicBezTo>
                    <a:pt x="0" y="46242"/>
                    <a:pt x="6630" y="30235"/>
                    <a:pt x="18432" y="18432"/>
                  </a:cubicBezTo>
                  <a:cubicBezTo>
                    <a:pt x="30235" y="6630"/>
                    <a:pt x="46242" y="0"/>
                    <a:pt x="62932" y="0"/>
                  </a:cubicBezTo>
                  <a:close/>
                </a:path>
              </a:pathLst>
            </a:custGeom>
            <a:solidFill>
              <a:srgbClr val="124B3D"/>
            </a:solidFill>
          </p:spPr>
        </p:sp>
        <p:sp>
          <p:nvSpPr>
            <p:cNvPr name="TextBox 8" id="8"/>
            <p:cNvSpPr txBox="true"/>
            <p:nvPr/>
          </p:nvSpPr>
          <p:spPr>
            <a:xfrm>
              <a:off x="0" y="-47625"/>
              <a:ext cx="1652417" cy="503984"/>
            </a:xfrm>
            <a:prstGeom prst="rect">
              <a:avLst/>
            </a:prstGeom>
          </p:spPr>
          <p:txBody>
            <a:bodyPr anchor="ctr" rtlCol="false" tIns="50800" lIns="50800" bIns="50800" rIns="50800"/>
            <a:lstStyle/>
            <a:p>
              <a:pPr algn="ctr">
                <a:lnSpc>
                  <a:spcPts val="3079"/>
                </a:lnSpc>
              </a:pPr>
              <a:r>
                <a:rPr lang="en-US" sz="2199">
                  <a:solidFill>
                    <a:srgbClr val="FFFFFF"/>
                  </a:solidFill>
                  <a:latin typeface="League Spartan"/>
                </a:rPr>
                <a:t>Présenté par :</a:t>
              </a:r>
            </a:p>
            <a:p>
              <a:pPr algn="ctr">
                <a:lnSpc>
                  <a:spcPts val="3079"/>
                </a:lnSpc>
              </a:pPr>
              <a:r>
                <a:rPr lang="en-US" sz="2199">
                  <a:solidFill>
                    <a:srgbClr val="FFFFFF"/>
                  </a:solidFill>
                  <a:latin typeface="League Spartan"/>
                </a:rPr>
                <a:t>SARAH-LAURE FOGWOUNG DJOUFACK</a:t>
              </a:r>
            </a:p>
            <a:p>
              <a:pPr algn="ctr">
                <a:lnSpc>
                  <a:spcPts val="3079"/>
                </a:lnSpc>
              </a:pPr>
              <a:r>
                <a:rPr lang="en-US" sz="2199">
                  <a:solidFill>
                    <a:srgbClr val="FFFFFF"/>
                  </a:solidFill>
                  <a:latin typeface="League Spartan"/>
                </a:rPr>
                <a:t>ALIOUNE ABDOU SALAM KANE</a:t>
              </a:r>
            </a:p>
          </p:txBody>
        </p:sp>
      </p:grpSp>
      <p:grpSp>
        <p:nvGrpSpPr>
          <p:cNvPr name="Group 9" id="9"/>
          <p:cNvGrpSpPr/>
          <p:nvPr/>
        </p:nvGrpSpPr>
        <p:grpSpPr>
          <a:xfrm rot="0">
            <a:off x="13303921" y="7349201"/>
            <a:ext cx="4452350" cy="972958"/>
            <a:chOff x="0" y="0"/>
            <a:chExt cx="1172636" cy="256252"/>
          </a:xfrm>
        </p:grpSpPr>
        <p:sp>
          <p:nvSpPr>
            <p:cNvPr name="Freeform 10" id="10"/>
            <p:cNvSpPr/>
            <p:nvPr/>
          </p:nvSpPr>
          <p:spPr>
            <a:xfrm flipH="false" flipV="false" rot="0">
              <a:off x="0" y="0"/>
              <a:ext cx="1172635" cy="256252"/>
            </a:xfrm>
            <a:custGeom>
              <a:avLst/>
              <a:gdLst/>
              <a:ahLst/>
              <a:cxnLst/>
              <a:rect r="r" b="b" t="t" l="l"/>
              <a:pathLst>
                <a:path h="256252" w="1172635">
                  <a:moveTo>
                    <a:pt x="88681" y="0"/>
                  </a:moveTo>
                  <a:lnTo>
                    <a:pt x="1083955" y="0"/>
                  </a:lnTo>
                  <a:cubicBezTo>
                    <a:pt x="1132932" y="0"/>
                    <a:pt x="1172635" y="39704"/>
                    <a:pt x="1172635" y="88681"/>
                  </a:cubicBezTo>
                  <a:lnTo>
                    <a:pt x="1172635" y="167571"/>
                  </a:lnTo>
                  <a:cubicBezTo>
                    <a:pt x="1172635" y="191091"/>
                    <a:pt x="1163292" y="213647"/>
                    <a:pt x="1146662" y="230278"/>
                  </a:cubicBezTo>
                  <a:cubicBezTo>
                    <a:pt x="1130031" y="246909"/>
                    <a:pt x="1107474" y="256252"/>
                    <a:pt x="1083955" y="256252"/>
                  </a:cubicBezTo>
                  <a:lnTo>
                    <a:pt x="88681" y="256252"/>
                  </a:lnTo>
                  <a:cubicBezTo>
                    <a:pt x="65161" y="256252"/>
                    <a:pt x="42605" y="246909"/>
                    <a:pt x="25974" y="230278"/>
                  </a:cubicBezTo>
                  <a:cubicBezTo>
                    <a:pt x="9343" y="213647"/>
                    <a:pt x="0" y="191091"/>
                    <a:pt x="0" y="167571"/>
                  </a:cubicBezTo>
                  <a:lnTo>
                    <a:pt x="0" y="88681"/>
                  </a:lnTo>
                  <a:cubicBezTo>
                    <a:pt x="0" y="65161"/>
                    <a:pt x="9343" y="42605"/>
                    <a:pt x="25974" y="25974"/>
                  </a:cubicBezTo>
                  <a:cubicBezTo>
                    <a:pt x="42605" y="9343"/>
                    <a:pt x="65161" y="0"/>
                    <a:pt x="88681" y="0"/>
                  </a:cubicBezTo>
                  <a:close/>
                </a:path>
              </a:pathLst>
            </a:custGeom>
            <a:solidFill>
              <a:srgbClr val="124B3D"/>
            </a:solidFill>
          </p:spPr>
        </p:sp>
        <p:sp>
          <p:nvSpPr>
            <p:cNvPr name="TextBox 11" id="11"/>
            <p:cNvSpPr txBox="true"/>
            <p:nvPr/>
          </p:nvSpPr>
          <p:spPr>
            <a:xfrm>
              <a:off x="0" y="-47625"/>
              <a:ext cx="1172636" cy="303877"/>
            </a:xfrm>
            <a:prstGeom prst="rect">
              <a:avLst/>
            </a:prstGeom>
          </p:spPr>
          <p:txBody>
            <a:bodyPr anchor="ctr" rtlCol="false" tIns="50800" lIns="50800" bIns="50800" rIns="50800"/>
            <a:lstStyle/>
            <a:p>
              <a:pPr algn="ctr">
                <a:lnSpc>
                  <a:spcPts val="3079"/>
                </a:lnSpc>
              </a:pPr>
              <a:r>
                <a:rPr lang="en-US" sz="2199">
                  <a:solidFill>
                    <a:srgbClr val="FFFFFF"/>
                  </a:solidFill>
                  <a:latin typeface="League Spartan"/>
                </a:rPr>
                <a:t>Sous la Supervision de  :</a:t>
              </a:r>
            </a:p>
            <a:p>
              <a:pPr algn="ctr">
                <a:lnSpc>
                  <a:spcPts val="3079"/>
                </a:lnSpc>
              </a:pPr>
              <a:r>
                <a:rPr lang="en-US" sz="2199">
                  <a:solidFill>
                    <a:srgbClr val="FFFFFF"/>
                  </a:solidFill>
                  <a:latin typeface="League Spartan"/>
                </a:rPr>
                <a:t>M.Rassoul Sy</a:t>
              </a:r>
            </a:p>
          </p:txBody>
        </p:sp>
      </p:grpSp>
      <p:grpSp>
        <p:nvGrpSpPr>
          <p:cNvPr name="Group 12" id="12"/>
          <p:cNvGrpSpPr/>
          <p:nvPr/>
        </p:nvGrpSpPr>
        <p:grpSpPr>
          <a:xfrm rot="0">
            <a:off x="6883151" y="8631794"/>
            <a:ext cx="5887124" cy="1253011"/>
            <a:chOff x="0" y="0"/>
            <a:chExt cx="1550518" cy="330011"/>
          </a:xfrm>
        </p:grpSpPr>
        <p:sp>
          <p:nvSpPr>
            <p:cNvPr name="Freeform 13" id="13"/>
            <p:cNvSpPr/>
            <p:nvPr/>
          </p:nvSpPr>
          <p:spPr>
            <a:xfrm flipH="false" flipV="false" rot="0">
              <a:off x="0" y="0"/>
              <a:ext cx="1550518" cy="330011"/>
            </a:xfrm>
            <a:custGeom>
              <a:avLst/>
              <a:gdLst/>
              <a:ahLst/>
              <a:cxnLst/>
              <a:rect r="r" b="b" t="t" l="l"/>
              <a:pathLst>
                <a:path h="330011" w="1550518">
                  <a:moveTo>
                    <a:pt x="67068" y="0"/>
                  </a:moveTo>
                  <a:lnTo>
                    <a:pt x="1483450" y="0"/>
                  </a:lnTo>
                  <a:cubicBezTo>
                    <a:pt x="1501238" y="0"/>
                    <a:pt x="1518297" y="7066"/>
                    <a:pt x="1530875" y="19644"/>
                  </a:cubicBezTo>
                  <a:cubicBezTo>
                    <a:pt x="1543452" y="32221"/>
                    <a:pt x="1550518" y="49280"/>
                    <a:pt x="1550518" y="67068"/>
                  </a:cubicBezTo>
                  <a:lnTo>
                    <a:pt x="1550518" y="262943"/>
                  </a:lnTo>
                  <a:cubicBezTo>
                    <a:pt x="1550518" y="280731"/>
                    <a:pt x="1543452" y="297790"/>
                    <a:pt x="1530875" y="310367"/>
                  </a:cubicBezTo>
                  <a:cubicBezTo>
                    <a:pt x="1518297" y="322945"/>
                    <a:pt x="1501238" y="330011"/>
                    <a:pt x="1483450" y="330011"/>
                  </a:cubicBezTo>
                  <a:lnTo>
                    <a:pt x="67068" y="330011"/>
                  </a:lnTo>
                  <a:cubicBezTo>
                    <a:pt x="49280" y="330011"/>
                    <a:pt x="32221" y="322945"/>
                    <a:pt x="19644" y="310367"/>
                  </a:cubicBezTo>
                  <a:cubicBezTo>
                    <a:pt x="7066" y="297790"/>
                    <a:pt x="0" y="280731"/>
                    <a:pt x="0" y="262943"/>
                  </a:cubicBezTo>
                  <a:lnTo>
                    <a:pt x="0" y="67068"/>
                  </a:lnTo>
                  <a:cubicBezTo>
                    <a:pt x="0" y="49280"/>
                    <a:pt x="7066" y="32221"/>
                    <a:pt x="19644" y="19644"/>
                  </a:cubicBezTo>
                  <a:cubicBezTo>
                    <a:pt x="32221" y="7066"/>
                    <a:pt x="49280" y="0"/>
                    <a:pt x="67068" y="0"/>
                  </a:cubicBezTo>
                  <a:close/>
                </a:path>
              </a:pathLst>
            </a:custGeom>
            <a:solidFill>
              <a:srgbClr val="124B3D"/>
            </a:solidFill>
          </p:spPr>
        </p:sp>
        <p:sp>
          <p:nvSpPr>
            <p:cNvPr name="TextBox 14" id="14"/>
            <p:cNvSpPr txBox="true"/>
            <p:nvPr/>
          </p:nvSpPr>
          <p:spPr>
            <a:xfrm>
              <a:off x="0" y="-47625"/>
              <a:ext cx="1550518" cy="377636"/>
            </a:xfrm>
            <a:prstGeom prst="rect">
              <a:avLst/>
            </a:prstGeom>
          </p:spPr>
          <p:txBody>
            <a:bodyPr anchor="ctr" rtlCol="false" tIns="50800" lIns="50800" bIns="50800" rIns="50800"/>
            <a:lstStyle/>
            <a:p>
              <a:pPr algn="ctr">
                <a:lnSpc>
                  <a:spcPts val="3079"/>
                </a:lnSpc>
              </a:pPr>
              <a:r>
                <a:rPr lang="en-US" sz="2199">
                  <a:solidFill>
                    <a:srgbClr val="FFFFFF"/>
                  </a:solidFill>
                  <a:latin typeface="League Spartan"/>
                </a:rPr>
                <a:t>Année Académique : 2023/2024</a:t>
              </a:r>
            </a:p>
          </p:txBody>
        </p:sp>
      </p:grpSp>
      <p:grpSp>
        <p:nvGrpSpPr>
          <p:cNvPr name="Group 15" id="15"/>
          <p:cNvGrpSpPr/>
          <p:nvPr/>
        </p:nvGrpSpPr>
        <p:grpSpPr>
          <a:xfrm rot="0">
            <a:off x="403605" y="191119"/>
            <a:ext cx="2072087" cy="2104158"/>
            <a:chOff x="0" y="0"/>
            <a:chExt cx="545735" cy="554182"/>
          </a:xfrm>
        </p:grpSpPr>
        <p:sp>
          <p:nvSpPr>
            <p:cNvPr name="Freeform 16" id="16"/>
            <p:cNvSpPr/>
            <p:nvPr/>
          </p:nvSpPr>
          <p:spPr>
            <a:xfrm flipH="false" flipV="false" rot="0">
              <a:off x="0" y="0"/>
              <a:ext cx="545735" cy="554182"/>
            </a:xfrm>
            <a:custGeom>
              <a:avLst/>
              <a:gdLst/>
              <a:ahLst/>
              <a:cxnLst/>
              <a:rect r="r" b="b" t="t" l="l"/>
              <a:pathLst>
                <a:path h="554182" w="545735">
                  <a:moveTo>
                    <a:pt x="190551" y="0"/>
                  </a:moveTo>
                  <a:lnTo>
                    <a:pt x="355184" y="0"/>
                  </a:lnTo>
                  <a:cubicBezTo>
                    <a:pt x="405721" y="0"/>
                    <a:pt x="454189" y="20076"/>
                    <a:pt x="489924" y="55811"/>
                  </a:cubicBezTo>
                  <a:cubicBezTo>
                    <a:pt x="525659" y="91546"/>
                    <a:pt x="545735" y="140014"/>
                    <a:pt x="545735" y="190551"/>
                  </a:cubicBezTo>
                  <a:lnTo>
                    <a:pt x="545735" y="363631"/>
                  </a:lnTo>
                  <a:cubicBezTo>
                    <a:pt x="545735" y="468869"/>
                    <a:pt x="460422" y="554182"/>
                    <a:pt x="355184" y="554182"/>
                  </a:cubicBezTo>
                  <a:lnTo>
                    <a:pt x="190551" y="554182"/>
                  </a:lnTo>
                  <a:cubicBezTo>
                    <a:pt x="85313" y="554182"/>
                    <a:pt x="0" y="468869"/>
                    <a:pt x="0" y="363631"/>
                  </a:cubicBezTo>
                  <a:lnTo>
                    <a:pt x="0" y="190551"/>
                  </a:lnTo>
                  <a:cubicBezTo>
                    <a:pt x="0" y="85313"/>
                    <a:pt x="85313" y="0"/>
                    <a:pt x="190551" y="0"/>
                  </a:cubicBezTo>
                  <a:close/>
                </a:path>
              </a:pathLst>
            </a:custGeom>
            <a:solidFill>
              <a:srgbClr val="FFFFFF"/>
            </a:solidFill>
            <a:ln w="123825" cap="rnd">
              <a:solidFill>
                <a:srgbClr val="002B50"/>
              </a:solidFill>
              <a:prstDash val="solid"/>
              <a:round/>
            </a:ln>
          </p:spPr>
        </p:sp>
        <p:sp>
          <p:nvSpPr>
            <p:cNvPr name="TextBox 17" id="17"/>
            <p:cNvSpPr txBox="true"/>
            <p:nvPr/>
          </p:nvSpPr>
          <p:spPr>
            <a:xfrm>
              <a:off x="0" y="-38100"/>
              <a:ext cx="545735" cy="592282"/>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355282" y="491913"/>
            <a:ext cx="2120410" cy="1584352"/>
          </a:xfrm>
          <a:custGeom>
            <a:avLst/>
            <a:gdLst/>
            <a:ahLst/>
            <a:cxnLst/>
            <a:rect r="r" b="b" t="t" l="l"/>
            <a:pathLst>
              <a:path h="1584352" w="2120410">
                <a:moveTo>
                  <a:pt x="0" y="0"/>
                </a:moveTo>
                <a:lnTo>
                  <a:pt x="2120410" y="0"/>
                </a:lnTo>
                <a:lnTo>
                  <a:pt x="2120410" y="1584352"/>
                </a:lnTo>
                <a:lnTo>
                  <a:pt x="0" y="1584352"/>
                </a:lnTo>
                <a:lnTo>
                  <a:pt x="0" y="0"/>
                </a:lnTo>
                <a:close/>
              </a:path>
            </a:pathLst>
          </a:custGeom>
          <a:blipFill>
            <a:blip r:embed="rId3"/>
            <a:stretch>
              <a:fillRect l="0" t="0" r="0" b="0"/>
            </a:stretch>
          </a:blipFill>
        </p:spPr>
      </p:sp>
      <p:grpSp>
        <p:nvGrpSpPr>
          <p:cNvPr name="Group 19" id="19"/>
          <p:cNvGrpSpPr/>
          <p:nvPr/>
        </p:nvGrpSpPr>
        <p:grpSpPr>
          <a:xfrm rot="0">
            <a:off x="15684184" y="0"/>
            <a:ext cx="2072087" cy="2104158"/>
            <a:chOff x="0" y="0"/>
            <a:chExt cx="545735" cy="554182"/>
          </a:xfrm>
        </p:grpSpPr>
        <p:sp>
          <p:nvSpPr>
            <p:cNvPr name="Freeform 20" id="20"/>
            <p:cNvSpPr/>
            <p:nvPr/>
          </p:nvSpPr>
          <p:spPr>
            <a:xfrm flipH="false" flipV="false" rot="0">
              <a:off x="0" y="0"/>
              <a:ext cx="545735" cy="554182"/>
            </a:xfrm>
            <a:custGeom>
              <a:avLst/>
              <a:gdLst/>
              <a:ahLst/>
              <a:cxnLst/>
              <a:rect r="r" b="b" t="t" l="l"/>
              <a:pathLst>
                <a:path h="554182" w="545735">
                  <a:moveTo>
                    <a:pt x="190551" y="0"/>
                  </a:moveTo>
                  <a:lnTo>
                    <a:pt x="355184" y="0"/>
                  </a:lnTo>
                  <a:cubicBezTo>
                    <a:pt x="405721" y="0"/>
                    <a:pt x="454189" y="20076"/>
                    <a:pt x="489924" y="55811"/>
                  </a:cubicBezTo>
                  <a:cubicBezTo>
                    <a:pt x="525659" y="91546"/>
                    <a:pt x="545735" y="140014"/>
                    <a:pt x="545735" y="190551"/>
                  </a:cubicBezTo>
                  <a:lnTo>
                    <a:pt x="545735" y="363631"/>
                  </a:lnTo>
                  <a:cubicBezTo>
                    <a:pt x="545735" y="468869"/>
                    <a:pt x="460422" y="554182"/>
                    <a:pt x="355184" y="554182"/>
                  </a:cubicBezTo>
                  <a:lnTo>
                    <a:pt x="190551" y="554182"/>
                  </a:lnTo>
                  <a:cubicBezTo>
                    <a:pt x="85313" y="554182"/>
                    <a:pt x="0" y="468869"/>
                    <a:pt x="0" y="363631"/>
                  </a:cubicBezTo>
                  <a:lnTo>
                    <a:pt x="0" y="190551"/>
                  </a:lnTo>
                  <a:cubicBezTo>
                    <a:pt x="0" y="85313"/>
                    <a:pt x="85313" y="0"/>
                    <a:pt x="190551" y="0"/>
                  </a:cubicBezTo>
                  <a:close/>
                </a:path>
              </a:pathLst>
            </a:custGeom>
            <a:solidFill>
              <a:srgbClr val="FFFFFF"/>
            </a:solidFill>
            <a:ln w="123825" cap="rnd">
              <a:solidFill>
                <a:srgbClr val="002B50"/>
              </a:solidFill>
              <a:prstDash val="solid"/>
              <a:round/>
            </a:ln>
          </p:spPr>
        </p:sp>
        <p:sp>
          <p:nvSpPr>
            <p:cNvPr name="TextBox 21" id="21"/>
            <p:cNvSpPr txBox="true"/>
            <p:nvPr/>
          </p:nvSpPr>
          <p:spPr>
            <a:xfrm>
              <a:off x="0" y="-38100"/>
              <a:ext cx="545735" cy="592282"/>
            </a:xfrm>
            <a:prstGeom prst="rect">
              <a:avLst/>
            </a:prstGeom>
          </p:spPr>
          <p:txBody>
            <a:bodyPr anchor="ctr" rtlCol="false" tIns="50800" lIns="50800" bIns="50800" rIns="50800"/>
            <a:lstStyle/>
            <a:p>
              <a:pPr algn="ctr">
                <a:lnSpc>
                  <a:spcPts val="2239"/>
                </a:lnSpc>
              </a:pPr>
            </a:p>
          </p:txBody>
        </p:sp>
      </p:grpSp>
      <p:sp>
        <p:nvSpPr>
          <p:cNvPr name="Freeform 22" id="22"/>
          <p:cNvSpPr/>
          <p:nvPr/>
        </p:nvSpPr>
        <p:spPr>
          <a:xfrm flipH="false" flipV="false" rot="0">
            <a:off x="15907633" y="348257"/>
            <a:ext cx="1625190" cy="1407645"/>
          </a:xfrm>
          <a:custGeom>
            <a:avLst/>
            <a:gdLst/>
            <a:ahLst/>
            <a:cxnLst/>
            <a:rect r="r" b="b" t="t" l="l"/>
            <a:pathLst>
              <a:path h="1407645" w="1625190">
                <a:moveTo>
                  <a:pt x="0" y="0"/>
                </a:moveTo>
                <a:lnTo>
                  <a:pt x="1625190" y="0"/>
                </a:lnTo>
                <a:lnTo>
                  <a:pt x="1625190" y="1407645"/>
                </a:lnTo>
                <a:lnTo>
                  <a:pt x="0" y="1407645"/>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8905" y="562292"/>
            <a:ext cx="17850189" cy="837566"/>
          </a:xfrm>
          <a:prstGeom prst="rect">
            <a:avLst/>
          </a:prstGeom>
        </p:spPr>
        <p:txBody>
          <a:bodyPr anchor="t" rtlCol="false" tIns="0" lIns="0" bIns="0" rIns="0">
            <a:spAutoFit/>
          </a:bodyPr>
          <a:lstStyle/>
          <a:p>
            <a:pPr algn="ctr">
              <a:lnSpc>
                <a:spcPts val="6859"/>
              </a:lnSpc>
            </a:pPr>
            <a:r>
              <a:rPr lang="en-US" sz="4899">
                <a:solidFill>
                  <a:srgbClr val="1A3B29"/>
                </a:solidFill>
                <a:latin typeface="Open Sauce Semi-Bold"/>
              </a:rPr>
              <a:t>III-   Analyse des ventes de bétail durant la transhumance </a:t>
            </a:r>
          </a:p>
        </p:txBody>
      </p:sp>
      <p:grpSp>
        <p:nvGrpSpPr>
          <p:cNvPr name="Group 3" id="3"/>
          <p:cNvGrpSpPr/>
          <p:nvPr/>
        </p:nvGrpSpPr>
        <p:grpSpPr>
          <a:xfrm rot="0">
            <a:off x="402603" y="2394932"/>
            <a:ext cx="8482230" cy="7196343"/>
            <a:chOff x="0" y="0"/>
            <a:chExt cx="771054" cy="654164"/>
          </a:xfrm>
        </p:grpSpPr>
        <p:sp>
          <p:nvSpPr>
            <p:cNvPr name="Freeform 4" id="4"/>
            <p:cNvSpPr/>
            <p:nvPr/>
          </p:nvSpPr>
          <p:spPr>
            <a:xfrm flipH="false" flipV="false" rot="0">
              <a:off x="0" y="0"/>
              <a:ext cx="771054" cy="654164"/>
            </a:xfrm>
            <a:custGeom>
              <a:avLst/>
              <a:gdLst/>
              <a:ahLst/>
              <a:cxnLst/>
              <a:rect r="r" b="b" t="t" l="l"/>
              <a:pathLst>
                <a:path h="654164" w="771054">
                  <a:moveTo>
                    <a:pt x="133876" y="0"/>
                  </a:moveTo>
                  <a:lnTo>
                    <a:pt x="637178" y="0"/>
                  </a:lnTo>
                  <a:cubicBezTo>
                    <a:pt x="672684" y="0"/>
                    <a:pt x="706736" y="14105"/>
                    <a:pt x="731842" y="39211"/>
                  </a:cubicBezTo>
                  <a:cubicBezTo>
                    <a:pt x="756949" y="64318"/>
                    <a:pt x="771054" y="98370"/>
                    <a:pt x="771054" y="133876"/>
                  </a:cubicBezTo>
                  <a:lnTo>
                    <a:pt x="771054" y="520288"/>
                  </a:lnTo>
                  <a:cubicBezTo>
                    <a:pt x="771054" y="555794"/>
                    <a:pt x="756949" y="589846"/>
                    <a:pt x="731842" y="614952"/>
                  </a:cubicBezTo>
                  <a:cubicBezTo>
                    <a:pt x="706736" y="640059"/>
                    <a:pt x="672684" y="654164"/>
                    <a:pt x="637178" y="654164"/>
                  </a:cubicBezTo>
                  <a:lnTo>
                    <a:pt x="133876" y="654164"/>
                  </a:lnTo>
                  <a:cubicBezTo>
                    <a:pt x="98370" y="654164"/>
                    <a:pt x="64318" y="640059"/>
                    <a:pt x="39211" y="614952"/>
                  </a:cubicBezTo>
                  <a:cubicBezTo>
                    <a:pt x="14105" y="589846"/>
                    <a:pt x="0" y="555794"/>
                    <a:pt x="0" y="520288"/>
                  </a:cubicBezTo>
                  <a:lnTo>
                    <a:pt x="0" y="133876"/>
                  </a:lnTo>
                  <a:cubicBezTo>
                    <a:pt x="0" y="98370"/>
                    <a:pt x="14105" y="64318"/>
                    <a:pt x="39211" y="39211"/>
                  </a:cubicBezTo>
                  <a:cubicBezTo>
                    <a:pt x="64318" y="14105"/>
                    <a:pt x="98370" y="0"/>
                    <a:pt x="133876" y="0"/>
                  </a:cubicBezTo>
                  <a:close/>
                </a:path>
              </a:pathLst>
            </a:custGeom>
            <a:solidFill>
              <a:srgbClr val="FFFFFF"/>
            </a:solidFill>
            <a:ln w="57150" cap="rnd">
              <a:solidFill>
                <a:srgbClr val="000000"/>
              </a:solidFill>
              <a:prstDash val="solid"/>
              <a:round/>
            </a:ln>
          </p:spPr>
        </p:sp>
        <p:sp>
          <p:nvSpPr>
            <p:cNvPr name="TextBox 5" id="5"/>
            <p:cNvSpPr txBox="true"/>
            <p:nvPr/>
          </p:nvSpPr>
          <p:spPr>
            <a:xfrm>
              <a:off x="0" y="-38100"/>
              <a:ext cx="771054" cy="692264"/>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402603" y="2957711"/>
            <a:ext cx="8151509" cy="6279430"/>
          </a:xfrm>
          <a:prstGeom prst="rect">
            <a:avLst/>
          </a:prstGeom>
        </p:spPr>
        <p:txBody>
          <a:bodyPr anchor="t" rtlCol="false" tIns="0" lIns="0" bIns="0" rIns="0">
            <a:spAutoFit/>
          </a:bodyPr>
          <a:lstStyle/>
          <a:p>
            <a:pPr algn="just" marL="576725" indent="-288362" lvl="1">
              <a:lnSpc>
                <a:spcPts val="4541"/>
              </a:lnSpc>
              <a:buFont typeface="Arial"/>
              <a:buChar char="•"/>
            </a:pPr>
            <a:r>
              <a:rPr lang="en-US" sz="2671" spc="53">
                <a:solidFill>
                  <a:srgbClr val="1A3B29"/>
                </a:solidFill>
                <a:latin typeface="Open Sauce"/>
              </a:rPr>
              <a:t>Prix moyens les plus élevés au Sénégal et le Mali, tandis que le Niger a le plus bas;</a:t>
            </a:r>
          </a:p>
          <a:p>
            <a:pPr algn="just" marL="576725" indent="-288362" lvl="1">
              <a:lnSpc>
                <a:spcPts val="4541"/>
              </a:lnSpc>
              <a:buFont typeface="Arial"/>
              <a:buChar char="•"/>
            </a:pPr>
            <a:r>
              <a:rPr lang="en-US" sz="2671" spc="53">
                <a:solidFill>
                  <a:srgbClr val="1A3B29"/>
                </a:solidFill>
                <a:latin typeface="Open Sauce"/>
              </a:rPr>
              <a:t>Parmi les variables indépendantes, le sexe, l'âge et le pays d'origine semblent être significativement associés au prix; </a:t>
            </a:r>
          </a:p>
          <a:p>
            <a:pPr algn="just" marL="576725" indent="-288362" lvl="1">
              <a:lnSpc>
                <a:spcPts val="4541"/>
              </a:lnSpc>
              <a:buFont typeface="Arial"/>
              <a:buChar char="•"/>
            </a:pPr>
            <a:r>
              <a:rPr lang="en-US" sz="2671" spc="53">
                <a:solidFill>
                  <a:srgbClr val="1A3B29"/>
                </a:solidFill>
                <a:latin typeface="Open Sauce"/>
              </a:rPr>
              <a:t>Les écarts-types élevés montrent une variabilité significative des prix;</a:t>
            </a:r>
          </a:p>
          <a:p>
            <a:pPr algn="just" marL="576725" indent="-288362" lvl="1">
              <a:lnSpc>
                <a:spcPts val="4541"/>
              </a:lnSpc>
              <a:buFont typeface="Arial"/>
              <a:buChar char="•"/>
            </a:pPr>
            <a:r>
              <a:rPr lang="en-US" sz="2671" spc="53">
                <a:solidFill>
                  <a:srgbClr val="1A3B29"/>
                </a:solidFill>
                <a:latin typeface="Open Sauce"/>
              </a:rPr>
              <a:t>Une augmentation d'une unité dans l'âge est associée à une augmentation moyenne d'environ 7368,21 unités dans le prix;</a:t>
            </a:r>
          </a:p>
          <a:p>
            <a:pPr algn="just">
              <a:lnSpc>
                <a:spcPts val="4541"/>
              </a:lnSpc>
            </a:pPr>
          </a:p>
        </p:txBody>
      </p:sp>
      <p:grpSp>
        <p:nvGrpSpPr>
          <p:cNvPr name="Group 7" id="7"/>
          <p:cNvGrpSpPr/>
          <p:nvPr/>
        </p:nvGrpSpPr>
        <p:grpSpPr>
          <a:xfrm rot="0">
            <a:off x="9288356" y="2103490"/>
            <a:ext cx="8780739" cy="7779227"/>
            <a:chOff x="0" y="0"/>
            <a:chExt cx="11707652" cy="10372303"/>
          </a:xfrm>
        </p:grpSpPr>
        <p:grpSp>
          <p:nvGrpSpPr>
            <p:cNvPr name="Group 8" id="8"/>
            <p:cNvGrpSpPr/>
            <p:nvPr/>
          </p:nvGrpSpPr>
          <p:grpSpPr>
            <a:xfrm rot="0">
              <a:off x="0" y="0"/>
              <a:ext cx="11707652" cy="10161557"/>
              <a:chOff x="0" y="0"/>
              <a:chExt cx="798189" cy="692781"/>
            </a:xfrm>
          </p:grpSpPr>
          <p:sp>
            <p:nvSpPr>
              <p:cNvPr name="Freeform 9" id="9"/>
              <p:cNvSpPr/>
              <p:nvPr/>
            </p:nvSpPr>
            <p:spPr>
              <a:xfrm flipH="false" flipV="false" rot="0">
                <a:off x="0" y="0"/>
                <a:ext cx="798189" cy="692781"/>
              </a:xfrm>
              <a:custGeom>
                <a:avLst/>
                <a:gdLst/>
                <a:ahLst/>
                <a:cxnLst/>
                <a:rect r="r" b="b" t="t" l="l"/>
                <a:pathLst>
                  <a:path h="692781" w="798189">
                    <a:moveTo>
                      <a:pt x="129325" y="0"/>
                    </a:moveTo>
                    <a:lnTo>
                      <a:pt x="668864" y="0"/>
                    </a:lnTo>
                    <a:cubicBezTo>
                      <a:pt x="703163" y="0"/>
                      <a:pt x="736057" y="13625"/>
                      <a:pt x="760310" y="37878"/>
                    </a:cubicBezTo>
                    <a:cubicBezTo>
                      <a:pt x="784564" y="62131"/>
                      <a:pt x="798189" y="95026"/>
                      <a:pt x="798189" y="129325"/>
                    </a:cubicBezTo>
                    <a:lnTo>
                      <a:pt x="798189" y="563456"/>
                    </a:lnTo>
                    <a:cubicBezTo>
                      <a:pt x="798189" y="597755"/>
                      <a:pt x="784564" y="630650"/>
                      <a:pt x="760310" y="654903"/>
                    </a:cubicBezTo>
                    <a:cubicBezTo>
                      <a:pt x="736057" y="679156"/>
                      <a:pt x="703163" y="692781"/>
                      <a:pt x="668864" y="692781"/>
                    </a:cubicBezTo>
                    <a:lnTo>
                      <a:pt x="129325" y="692781"/>
                    </a:lnTo>
                    <a:cubicBezTo>
                      <a:pt x="95026" y="692781"/>
                      <a:pt x="62131" y="679156"/>
                      <a:pt x="37878" y="654903"/>
                    </a:cubicBezTo>
                    <a:cubicBezTo>
                      <a:pt x="13625" y="630650"/>
                      <a:pt x="0" y="597755"/>
                      <a:pt x="0" y="563456"/>
                    </a:cubicBezTo>
                    <a:lnTo>
                      <a:pt x="0" y="129325"/>
                    </a:lnTo>
                    <a:cubicBezTo>
                      <a:pt x="0" y="95026"/>
                      <a:pt x="13625" y="62131"/>
                      <a:pt x="37878" y="37878"/>
                    </a:cubicBezTo>
                    <a:cubicBezTo>
                      <a:pt x="62131" y="13625"/>
                      <a:pt x="95026" y="0"/>
                      <a:pt x="129325" y="0"/>
                    </a:cubicBezTo>
                    <a:close/>
                  </a:path>
                </a:pathLst>
              </a:custGeom>
              <a:solidFill>
                <a:srgbClr val="FFFFFF"/>
              </a:solidFill>
              <a:ln w="57150" cap="rnd">
                <a:solidFill>
                  <a:srgbClr val="000000"/>
                </a:solidFill>
                <a:prstDash val="solid"/>
                <a:round/>
              </a:ln>
            </p:spPr>
          </p:sp>
          <p:sp>
            <p:nvSpPr>
              <p:cNvPr name="TextBox 10" id="10"/>
              <p:cNvSpPr txBox="true"/>
              <p:nvPr/>
            </p:nvSpPr>
            <p:spPr>
              <a:xfrm>
                <a:off x="0" y="-38100"/>
                <a:ext cx="798189" cy="730881"/>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53935" y="684680"/>
              <a:ext cx="10923806" cy="9687623"/>
            </a:xfrm>
            <a:prstGeom prst="rect">
              <a:avLst/>
            </a:prstGeom>
          </p:spPr>
          <p:txBody>
            <a:bodyPr anchor="t" rtlCol="false" tIns="0" lIns="0" bIns="0" rIns="0">
              <a:spAutoFit/>
            </a:bodyPr>
            <a:lstStyle/>
            <a:p>
              <a:pPr algn="just" marL="524477" indent="-262238" lvl="1">
                <a:lnSpc>
                  <a:spcPts val="4129"/>
                </a:lnSpc>
                <a:buFont typeface="Arial"/>
                <a:buChar char="•"/>
              </a:pPr>
              <a:r>
                <a:rPr lang="en-US" sz="2429" spc="48">
                  <a:solidFill>
                    <a:srgbClr val="1A3B29"/>
                  </a:solidFill>
                  <a:latin typeface="Open Sauce"/>
                </a:rPr>
                <a:t>Le pays d'origine semble également avoir un effet significatif sur le prix, avec des différences dans les intervalles de confiance pour les coefficients ; en effet il</a:t>
              </a:r>
              <a:r>
                <a:rPr lang="en-US" sz="2429" spc="48">
                  <a:solidFill>
                    <a:srgbClr val="1A3B29"/>
                  </a:solidFill>
                  <a:latin typeface="Open Sauce"/>
                </a:rPr>
                <a:t> réduirait le prix de 31 553 CFA.</a:t>
              </a:r>
            </a:p>
            <a:p>
              <a:pPr algn="just" marL="524477" indent="-262238" lvl="1">
                <a:lnSpc>
                  <a:spcPts val="4129"/>
                </a:lnSpc>
                <a:buFont typeface="Arial"/>
                <a:buChar char="•"/>
              </a:pPr>
              <a:r>
                <a:rPr lang="en-US" sz="2429" spc="48">
                  <a:solidFill>
                    <a:srgbClr val="1A3B29"/>
                  </a:solidFill>
                  <a:latin typeface="Open Sauce"/>
                </a:rPr>
                <a:t>En revanche, les variables 'Aqui', 'Mois' et 'country' ne semblent pas être significativement associées au prix, comme en témoignent leurs p-value élevées. </a:t>
              </a:r>
            </a:p>
            <a:p>
              <a:pPr algn="just" marL="524477" indent="-262238" lvl="1">
                <a:lnSpc>
                  <a:spcPts val="4129"/>
                </a:lnSpc>
                <a:buFont typeface="Arial"/>
                <a:buChar char="•"/>
              </a:pPr>
              <a:r>
                <a:rPr lang="en-US" sz="2429" spc="48">
                  <a:solidFill>
                    <a:srgbClr val="1A3B29"/>
                  </a:solidFill>
                  <a:latin typeface="Open Sauce"/>
                </a:rPr>
                <a:t>Des variables additionnelles comme l'identification des animaux, l'âge approximatif et la période de soudure pourraient améliorer la précision de la régression.</a:t>
              </a:r>
            </a:p>
            <a:p>
              <a:pPr algn="just">
                <a:lnSpc>
                  <a:spcPts val="4129"/>
                </a:lnSpc>
              </a:pPr>
            </a:p>
          </p:txBody>
        </p:sp>
      </p:gr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04736" y="2306334"/>
            <a:ext cx="8340042" cy="6059488"/>
          </a:xfrm>
          <a:custGeom>
            <a:avLst/>
            <a:gdLst/>
            <a:ahLst/>
            <a:cxnLst/>
            <a:rect r="r" b="b" t="t" l="l"/>
            <a:pathLst>
              <a:path h="6059488" w="8340042">
                <a:moveTo>
                  <a:pt x="0" y="0"/>
                </a:moveTo>
                <a:lnTo>
                  <a:pt x="8340041" y="0"/>
                </a:lnTo>
                <a:lnTo>
                  <a:pt x="8340041" y="6059488"/>
                </a:lnTo>
                <a:lnTo>
                  <a:pt x="0" y="6059488"/>
                </a:lnTo>
                <a:lnTo>
                  <a:pt x="0" y="0"/>
                </a:lnTo>
                <a:close/>
              </a:path>
            </a:pathLst>
          </a:custGeom>
          <a:blipFill>
            <a:blip r:embed="rId2"/>
            <a:stretch>
              <a:fillRect l="0" t="0" r="0" b="0"/>
            </a:stretch>
          </a:blipFill>
          <a:ln w="66675" cap="rnd">
            <a:solidFill>
              <a:srgbClr val="000000"/>
            </a:solidFill>
            <a:prstDash val="solid"/>
            <a:round/>
          </a:ln>
        </p:spPr>
      </p:sp>
      <p:sp>
        <p:nvSpPr>
          <p:cNvPr name="TextBox 3" id="3"/>
          <p:cNvSpPr txBox="true"/>
          <p:nvPr/>
        </p:nvSpPr>
        <p:spPr>
          <a:xfrm rot="0">
            <a:off x="472546" y="3364841"/>
            <a:ext cx="8116930" cy="5000980"/>
          </a:xfrm>
          <a:prstGeom prst="rect">
            <a:avLst/>
          </a:prstGeom>
        </p:spPr>
        <p:txBody>
          <a:bodyPr anchor="t" rtlCol="false" tIns="0" lIns="0" bIns="0" rIns="0">
            <a:spAutoFit/>
          </a:bodyPr>
          <a:lstStyle/>
          <a:p>
            <a:pPr algn="just">
              <a:lnSpc>
                <a:spcPts val="3655"/>
              </a:lnSpc>
            </a:pPr>
          </a:p>
          <a:p>
            <a:pPr algn="just" marL="563716" indent="-281858" lvl="1">
              <a:lnSpc>
                <a:spcPts val="3655"/>
              </a:lnSpc>
              <a:buFont typeface="Arial"/>
              <a:buChar char="•"/>
            </a:pPr>
            <a:r>
              <a:rPr lang="en-US" sz="2611" spc="52">
                <a:solidFill>
                  <a:srgbClr val="1A3B29"/>
                </a:solidFill>
                <a:latin typeface="Open Sauce"/>
              </a:rPr>
              <a:t>Les prix de vente médians sont plus élevés pour les femelles en Mauritanie et au Niger; </a:t>
            </a:r>
          </a:p>
          <a:p>
            <a:pPr algn="just" marL="563716" indent="-281858" lvl="1">
              <a:lnSpc>
                <a:spcPts val="3655"/>
              </a:lnSpc>
              <a:buFont typeface="Arial"/>
              <a:buChar char="•"/>
            </a:pPr>
            <a:r>
              <a:rPr lang="en-US" sz="2611" spc="52">
                <a:solidFill>
                  <a:srgbClr val="1A3B29"/>
                </a:solidFill>
                <a:latin typeface="Open Sauce"/>
              </a:rPr>
              <a:t>Au Mali et au Burkina Faso, les prix sont égaux pour les deux sexes; </a:t>
            </a:r>
          </a:p>
          <a:p>
            <a:pPr algn="just" marL="563716" indent="-281858" lvl="1">
              <a:lnSpc>
                <a:spcPts val="3655"/>
              </a:lnSpc>
              <a:buFont typeface="Arial"/>
              <a:buChar char="•"/>
            </a:pPr>
            <a:r>
              <a:rPr lang="en-US" sz="2611" spc="52">
                <a:solidFill>
                  <a:srgbClr val="1A3B29"/>
                </a:solidFill>
                <a:latin typeface="Open Sauce"/>
              </a:rPr>
              <a:t>Au Sénégal, les males ont un prix médian plus élevé que les femelles; </a:t>
            </a:r>
          </a:p>
          <a:p>
            <a:pPr algn="just" marL="563716" indent="-281858" lvl="1">
              <a:lnSpc>
                <a:spcPts val="3655"/>
              </a:lnSpc>
              <a:buFont typeface="Arial"/>
              <a:buChar char="•"/>
            </a:pPr>
            <a:r>
              <a:rPr lang="en-US" sz="2611" spc="52">
                <a:solidFill>
                  <a:srgbClr val="1A3B29"/>
                </a:solidFill>
                <a:latin typeface="Open Sauce"/>
              </a:rPr>
              <a:t>En général, les prix médians varient entre 100 000 et 150 000 CFA selon le sexe et le pays.</a:t>
            </a:r>
          </a:p>
          <a:p>
            <a:pPr algn="just">
              <a:lnSpc>
                <a:spcPts val="3655"/>
              </a:lnSpc>
            </a:pPr>
          </a:p>
        </p:txBody>
      </p:sp>
      <p:sp>
        <p:nvSpPr>
          <p:cNvPr name="TextBox 4" id="4"/>
          <p:cNvSpPr txBox="true"/>
          <p:nvPr/>
        </p:nvSpPr>
        <p:spPr>
          <a:xfrm rot="0">
            <a:off x="1397957" y="1750049"/>
            <a:ext cx="6266109" cy="1438275"/>
          </a:xfrm>
          <a:prstGeom prst="rect">
            <a:avLst/>
          </a:prstGeom>
        </p:spPr>
        <p:txBody>
          <a:bodyPr anchor="t" rtlCol="false" tIns="0" lIns="0" bIns="0" rIns="0">
            <a:spAutoFit/>
          </a:bodyPr>
          <a:lstStyle/>
          <a:p>
            <a:pPr algn="l">
              <a:lnSpc>
                <a:spcPts val="5760"/>
              </a:lnSpc>
            </a:pPr>
            <a:r>
              <a:rPr lang="en-US" sz="4800">
                <a:solidFill>
                  <a:srgbClr val="1A3B29"/>
                </a:solidFill>
                <a:latin typeface="Open Sauce Heavy"/>
              </a:rPr>
              <a:t>Prix de Vente par Sexe et par Pays</a:t>
            </a:r>
          </a:p>
        </p:txBody>
      </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999" r="0" b="-8999"/>
            </a:stretch>
          </a:blipFill>
        </p:spPr>
      </p:sp>
      <p:grpSp>
        <p:nvGrpSpPr>
          <p:cNvPr name="Group 3" id="3"/>
          <p:cNvGrpSpPr/>
          <p:nvPr/>
        </p:nvGrpSpPr>
        <p:grpSpPr>
          <a:xfrm rot="0">
            <a:off x="4051878" y="6277894"/>
            <a:ext cx="9930592" cy="1930572"/>
            <a:chOff x="0" y="0"/>
            <a:chExt cx="2615465" cy="508463"/>
          </a:xfrm>
        </p:grpSpPr>
        <p:sp>
          <p:nvSpPr>
            <p:cNvPr name="Freeform 4" id="4"/>
            <p:cNvSpPr/>
            <p:nvPr/>
          </p:nvSpPr>
          <p:spPr>
            <a:xfrm flipH="false" flipV="false" rot="0">
              <a:off x="0" y="0"/>
              <a:ext cx="2615465" cy="508463"/>
            </a:xfrm>
            <a:custGeom>
              <a:avLst/>
              <a:gdLst/>
              <a:ahLst/>
              <a:cxnLst/>
              <a:rect r="r" b="b" t="t" l="l"/>
              <a:pathLst>
                <a:path h="508463" w="2615465">
                  <a:moveTo>
                    <a:pt x="39760" y="0"/>
                  </a:moveTo>
                  <a:lnTo>
                    <a:pt x="2575705" y="0"/>
                  </a:lnTo>
                  <a:cubicBezTo>
                    <a:pt x="2586250" y="0"/>
                    <a:pt x="2596363" y="4189"/>
                    <a:pt x="2603819" y="11645"/>
                  </a:cubicBezTo>
                  <a:cubicBezTo>
                    <a:pt x="2611276" y="19102"/>
                    <a:pt x="2615465" y="29215"/>
                    <a:pt x="2615465" y="39760"/>
                  </a:cubicBezTo>
                  <a:lnTo>
                    <a:pt x="2615465" y="468704"/>
                  </a:lnTo>
                  <a:cubicBezTo>
                    <a:pt x="2615465" y="490662"/>
                    <a:pt x="2597664" y="508463"/>
                    <a:pt x="2575705" y="508463"/>
                  </a:cubicBezTo>
                  <a:lnTo>
                    <a:pt x="39760" y="508463"/>
                  </a:lnTo>
                  <a:cubicBezTo>
                    <a:pt x="29215" y="508463"/>
                    <a:pt x="19102" y="504274"/>
                    <a:pt x="11645" y="496818"/>
                  </a:cubicBezTo>
                  <a:cubicBezTo>
                    <a:pt x="4189" y="489362"/>
                    <a:pt x="0" y="479248"/>
                    <a:pt x="0" y="468704"/>
                  </a:cubicBezTo>
                  <a:lnTo>
                    <a:pt x="0" y="39760"/>
                  </a:lnTo>
                  <a:cubicBezTo>
                    <a:pt x="0" y="29215"/>
                    <a:pt x="4189" y="19102"/>
                    <a:pt x="11645" y="11645"/>
                  </a:cubicBezTo>
                  <a:cubicBezTo>
                    <a:pt x="19102" y="4189"/>
                    <a:pt x="29215" y="0"/>
                    <a:pt x="39760" y="0"/>
                  </a:cubicBezTo>
                  <a:close/>
                </a:path>
              </a:pathLst>
            </a:custGeom>
            <a:solidFill>
              <a:srgbClr val="FFFFFF"/>
            </a:solidFill>
          </p:spPr>
        </p:sp>
        <p:sp>
          <p:nvSpPr>
            <p:cNvPr name="TextBox 5" id="5"/>
            <p:cNvSpPr txBox="true"/>
            <p:nvPr/>
          </p:nvSpPr>
          <p:spPr>
            <a:xfrm>
              <a:off x="0" y="-38100"/>
              <a:ext cx="2615465" cy="546563"/>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4305530" y="6670409"/>
            <a:ext cx="9676939" cy="1021716"/>
          </a:xfrm>
          <a:prstGeom prst="rect">
            <a:avLst/>
          </a:prstGeom>
        </p:spPr>
        <p:txBody>
          <a:bodyPr anchor="t" rtlCol="false" tIns="0" lIns="0" bIns="0" rIns="0">
            <a:spAutoFit/>
          </a:bodyPr>
          <a:lstStyle/>
          <a:p>
            <a:pPr algn="ctr">
              <a:lnSpc>
                <a:spcPts val="8259"/>
              </a:lnSpc>
            </a:pPr>
            <a:r>
              <a:rPr lang="en-US" sz="5899">
                <a:solidFill>
                  <a:srgbClr val="1A3B29"/>
                </a:solidFill>
                <a:latin typeface="Open Sauce Semi-Bold"/>
              </a:rPr>
              <a:t>IV-</a:t>
            </a:r>
            <a:r>
              <a:rPr lang="en-US" sz="5899">
                <a:solidFill>
                  <a:srgbClr val="1A3B29"/>
                </a:solidFill>
                <a:latin typeface="Open Sauce Semi-Bold"/>
              </a:rPr>
              <a:t> Elevage et émigration</a:t>
            </a:r>
          </a:p>
        </p:txBody>
      </p:sp>
    </p:spTree>
  </p:cSld>
  <p:clrMapOvr>
    <a:masterClrMapping/>
  </p:clrMapOvr>
  <p:transition spd="fast">
    <p:wipe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11116" y="2518414"/>
            <a:ext cx="8611431" cy="6256667"/>
          </a:xfrm>
          <a:custGeom>
            <a:avLst/>
            <a:gdLst/>
            <a:ahLst/>
            <a:cxnLst/>
            <a:rect r="r" b="b" t="t" l="l"/>
            <a:pathLst>
              <a:path h="6256667" w="8611431">
                <a:moveTo>
                  <a:pt x="0" y="0"/>
                </a:moveTo>
                <a:lnTo>
                  <a:pt x="8611432" y="0"/>
                </a:lnTo>
                <a:lnTo>
                  <a:pt x="8611432" y="6256667"/>
                </a:lnTo>
                <a:lnTo>
                  <a:pt x="0" y="6256667"/>
                </a:lnTo>
                <a:lnTo>
                  <a:pt x="0" y="0"/>
                </a:lnTo>
                <a:close/>
              </a:path>
            </a:pathLst>
          </a:custGeom>
          <a:blipFill>
            <a:blip r:embed="rId2"/>
            <a:stretch>
              <a:fillRect l="0" t="0" r="0" b="0"/>
            </a:stretch>
          </a:blipFill>
          <a:ln w="66675" cap="rnd">
            <a:solidFill>
              <a:srgbClr val="000000"/>
            </a:solidFill>
            <a:prstDash val="solid"/>
            <a:round/>
          </a:ln>
        </p:spPr>
      </p:sp>
      <p:sp>
        <p:nvSpPr>
          <p:cNvPr name="TextBox 3" id="3"/>
          <p:cNvSpPr txBox="true"/>
          <p:nvPr/>
        </p:nvSpPr>
        <p:spPr>
          <a:xfrm rot="0">
            <a:off x="504139" y="4565415"/>
            <a:ext cx="8340769" cy="2601468"/>
          </a:xfrm>
          <a:prstGeom prst="rect">
            <a:avLst/>
          </a:prstGeom>
        </p:spPr>
        <p:txBody>
          <a:bodyPr anchor="t" rtlCol="false" tIns="0" lIns="0" bIns="0" rIns="0">
            <a:spAutoFit/>
          </a:bodyPr>
          <a:lstStyle/>
          <a:p>
            <a:pPr algn="ctr" marL="637981" indent="-318991" lvl="1">
              <a:lnSpc>
                <a:spcPts val="4136"/>
              </a:lnSpc>
              <a:buFont typeface="Arial"/>
              <a:buChar char="•"/>
            </a:pPr>
            <a:r>
              <a:rPr lang="en-US" sz="2954" spc="59">
                <a:solidFill>
                  <a:srgbClr val="1A3B29"/>
                </a:solidFill>
                <a:latin typeface="Open Sauce"/>
              </a:rPr>
              <a:t>La Mauritanie a l'intensité la plus élevée, suivie par le Mali, le Niger et le Sénégal.</a:t>
            </a:r>
          </a:p>
          <a:p>
            <a:pPr algn="ctr" marL="637981" indent="-318991" lvl="1">
              <a:lnSpc>
                <a:spcPts val="4136"/>
              </a:lnSpc>
              <a:buFont typeface="Arial"/>
              <a:buChar char="•"/>
            </a:pPr>
            <a:r>
              <a:rPr lang="en-US" sz="2954" spc="59">
                <a:solidFill>
                  <a:srgbClr val="1A3B29"/>
                </a:solidFill>
                <a:latin typeface="Open Sauce"/>
              </a:rPr>
              <a:t>Le Burkina Faso a  le taux le plus bas.</a:t>
            </a:r>
          </a:p>
          <a:p>
            <a:pPr algn="ctr" marL="637981" indent="-318991" lvl="1">
              <a:lnSpc>
                <a:spcPts val="4136"/>
              </a:lnSpc>
              <a:buFont typeface="Arial"/>
              <a:buChar char="•"/>
            </a:pPr>
            <a:r>
              <a:rPr lang="en-US" sz="2954" spc="59">
                <a:solidFill>
                  <a:srgbClr val="1A3B29"/>
                </a:solidFill>
                <a:latin typeface="Open Sauce"/>
              </a:rPr>
              <a:t>Ces différences seraient dues à des facteurs économiques et politiques.</a:t>
            </a:r>
          </a:p>
        </p:txBody>
      </p:sp>
      <p:sp>
        <p:nvSpPr>
          <p:cNvPr name="TextBox 4" id="4"/>
          <p:cNvSpPr txBox="true"/>
          <p:nvPr/>
        </p:nvSpPr>
        <p:spPr>
          <a:xfrm rot="0">
            <a:off x="1028700" y="1080139"/>
            <a:ext cx="8041677" cy="1438275"/>
          </a:xfrm>
          <a:prstGeom prst="rect">
            <a:avLst/>
          </a:prstGeom>
        </p:spPr>
        <p:txBody>
          <a:bodyPr anchor="t" rtlCol="false" tIns="0" lIns="0" bIns="0" rIns="0">
            <a:spAutoFit/>
          </a:bodyPr>
          <a:lstStyle/>
          <a:p>
            <a:pPr algn="ctr">
              <a:lnSpc>
                <a:spcPts val="5760"/>
              </a:lnSpc>
            </a:pPr>
            <a:r>
              <a:rPr lang="en-US" sz="4800">
                <a:solidFill>
                  <a:srgbClr val="1A3B29"/>
                </a:solidFill>
                <a:latin typeface="Open Sauce Heavy"/>
              </a:rPr>
              <a:t>Intensité de l’émigration des Pays </a:t>
            </a:r>
          </a:p>
        </p:txBody>
      </p:sp>
    </p:spTree>
  </p:cSld>
  <p:clrMapOvr>
    <a:masterClrMapping/>
  </p:clrMapOvr>
  <p:transition spd="fast">
    <p:wipe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42301" y="157055"/>
            <a:ext cx="6863147" cy="4986445"/>
          </a:xfrm>
          <a:custGeom>
            <a:avLst/>
            <a:gdLst/>
            <a:ahLst/>
            <a:cxnLst/>
            <a:rect r="r" b="b" t="t" l="l"/>
            <a:pathLst>
              <a:path h="4986445" w="6863147">
                <a:moveTo>
                  <a:pt x="0" y="0"/>
                </a:moveTo>
                <a:lnTo>
                  <a:pt x="6863147" y="0"/>
                </a:lnTo>
                <a:lnTo>
                  <a:pt x="6863147" y="4986445"/>
                </a:lnTo>
                <a:lnTo>
                  <a:pt x="0" y="4986445"/>
                </a:lnTo>
                <a:lnTo>
                  <a:pt x="0" y="0"/>
                </a:lnTo>
                <a:close/>
              </a:path>
            </a:pathLst>
          </a:custGeom>
          <a:blipFill>
            <a:blip r:embed="rId2"/>
            <a:stretch>
              <a:fillRect l="0" t="0" r="0" b="0"/>
            </a:stretch>
          </a:blipFill>
          <a:ln w="66675" cap="rnd">
            <a:solidFill>
              <a:srgbClr val="000000"/>
            </a:solidFill>
            <a:prstDash val="solid"/>
            <a:round/>
          </a:ln>
        </p:spPr>
      </p:sp>
      <p:sp>
        <p:nvSpPr>
          <p:cNvPr name="Freeform 3" id="3"/>
          <p:cNvSpPr/>
          <p:nvPr/>
        </p:nvSpPr>
        <p:spPr>
          <a:xfrm flipH="false" flipV="false" rot="0">
            <a:off x="347193" y="4913551"/>
            <a:ext cx="7395805" cy="5373449"/>
          </a:xfrm>
          <a:custGeom>
            <a:avLst/>
            <a:gdLst/>
            <a:ahLst/>
            <a:cxnLst/>
            <a:rect r="r" b="b" t="t" l="l"/>
            <a:pathLst>
              <a:path h="5373449" w="7395805">
                <a:moveTo>
                  <a:pt x="0" y="0"/>
                </a:moveTo>
                <a:lnTo>
                  <a:pt x="7395806" y="0"/>
                </a:lnTo>
                <a:lnTo>
                  <a:pt x="7395806" y="5373449"/>
                </a:lnTo>
                <a:lnTo>
                  <a:pt x="0" y="5373449"/>
                </a:lnTo>
                <a:lnTo>
                  <a:pt x="0" y="0"/>
                </a:lnTo>
                <a:close/>
              </a:path>
            </a:pathLst>
          </a:custGeom>
          <a:blipFill>
            <a:blip r:embed="rId3"/>
            <a:stretch>
              <a:fillRect l="0" t="0" r="0" b="0"/>
            </a:stretch>
          </a:blipFill>
          <a:ln w="66675" cap="rnd">
            <a:solidFill>
              <a:srgbClr val="000000"/>
            </a:solidFill>
            <a:prstDash val="solid"/>
            <a:round/>
          </a:ln>
        </p:spPr>
      </p:sp>
      <p:grpSp>
        <p:nvGrpSpPr>
          <p:cNvPr name="Group 4" id="4"/>
          <p:cNvGrpSpPr/>
          <p:nvPr/>
        </p:nvGrpSpPr>
        <p:grpSpPr>
          <a:xfrm rot="0">
            <a:off x="347193" y="157055"/>
            <a:ext cx="9473475" cy="4528458"/>
            <a:chOff x="0" y="0"/>
            <a:chExt cx="2495072" cy="1192680"/>
          </a:xfrm>
        </p:grpSpPr>
        <p:sp>
          <p:nvSpPr>
            <p:cNvPr name="Freeform 5" id="5"/>
            <p:cNvSpPr/>
            <p:nvPr/>
          </p:nvSpPr>
          <p:spPr>
            <a:xfrm flipH="false" flipV="false" rot="0">
              <a:off x="0" y="0"/>
              <a:ext cx="2495072" cy="1192680"/>
            </a:xfrm>
            <a:custGeom>
              <a:avLst/>
              <a:gdLst/>
              <a:ahLst/>
              <a:cxnLst/>
              <a:rect r="r" b="b" t="t" l="l"/>
              <a:pathLst>
                <a:path h="1192680" w="2495072">
                  <a:moveTo>
                    <a:pt x="41678" y="0"/>
                  </a:moveTo>
                  <a:lnTo>
                    <a:pt x="2453393" y="0"/>
                  </a:lnTo>
                  <a:cubicBezTo>
                    <a:pt x="2476412" y="0"/>
                    <a:pt x="2495072" y="18660"/>
                    <a:pt x="2495072" y="41678"/>
                  </a:cubicBezTo>
                  <a:lnTo>
                    <a:pt x="2495072" y="1151002"/>
                  </a:lnTo>
                  <a:cubicBezTo>
                    <a:pt x="2495072" y="1174020"/>
                    <a:pt x="2476412" y="1192680"/>
                    <a:pt x="2453393" y="1192680"/>
                  </a:cubicBezTo>
                  <a:lnTo>
                    <a:pt x="41678" y="1192680"/>
                  </a:lnTo>
                  <a:cubicBezTo>
                    <a:pt x="18660" y="1192680"/>
                    <a:pt x="0" y="1174020"/>
                    <a:pt x="0" y="1151002"/>
                  </a:cubicBezTo>
                  <a:lnTo>
                    <a:pt x="0" y="41678"/>
                  </a:lnTo>
                  <a:cubicBezTo>
                    <a:pt x="0" y="18660"/>
                    <a:pt x="18660" y="0"/>
                    <a:pt x="41678" y="0"/>
                  </a:cubicBezTo>
                  <a:close/>
                </a:path>
              </a:pathLst>
            </a:custGeom>
            <a:solidFill>
              <a:srgbClr val="FFFFFF"/>
            </a:solidFill>
            <a:ln w="95250" cap="rnd">
              <a:solidFill>
                <a:srgbClr val="002B50"/>
              </a:solidFill>
              <a:prstDash val="solid"/>
              <a:round/>
            </a:ln>
          </p:spPr>
        </p:sp>
        <p:sp>
          <p:nvSpPr>
            <p:cNvPr name="TextBox 6" id="6"/>
            <p:cNvSpPr txBox="true"/>
            <p:nvPr/>
          </p:nvSpPr>
          <p:spPr>
            <a:xfrm>
              <a:off x="0" y="-38100"/>
              <a:ext cx="2495072" cy="1230780"/>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7896913" y="5207901"/>
            <a:ext cx="10391087" cy="4930608"/>
            <a:chOff x="0" y="0"/>
            <a:chExt cx="2736747" cy="1298596"/>
          </a:xfrm>
        </p:grpSpPr>
        <p:sp>
          <p:nvSpPr>
            <p:cNvPr name="Freeform 8" id="8"/>
            <p:cNvSpPr/>
            <p:nvPr/>
          </p:nvSpPr>
          <p:spPr>
            <a:xfrm flipH="false" flipV="false" rot="0">
              <a:off x="0" y="0"/>
              <a:ext cx="2736747" cy="1298596"/>
            </a:xfrm>
            <a:custGeom>
              <a:avLst/>
              <a:gdLst/>
              <a:ahLst/>
              <a:cxnLst/>
              <a:rect r="r" b="b" t="t" l="l"/>
              <a:pathLst>
                <a:path h="1298596" w="2736747">
                  <a:moveTo>
                    <a:pt x="37998" y="0"/>
                  </a:moveTo>
                  <a:lnTo>
                    <a:pt x="2698749" y="0"/>
                  </a:lnTo>
                  <a:cubicBezTo>
                    <a:pt x="2719735" y="0"/>
                    <a:pt x="2736747" y="17012"/>
                    <a:pt x="2736747" y="37998"/>
                  </a:cubicBezTo>
                  <a:lnTo>
                    <a:pt x="2736747" y="1260598"/>
                  </a:lnTo>
                  <a:cubicBezTo>
                    <a:pt x="2736747" y="1270676"/>
                    <a:pt x="2732744" y="1280341"/>
                    <a:pt x="2725618" y="1287467"/>
                  </a:cubicBezTo>
                  <a:cubicBezTo>
                    <a:pt x="2718492" y="1294593"/>
                    <a:pt x="2708827" y="1298596"/>
                    <a:pt x="2698749" y="1298596"/>
                  </a:cubicBezTo>
                  <a:lnTo>
                    <a:pt x="37998" y="1298596"/>
                  </a:lnTo>
                  <a:cubicBezTo>
                    <a:pt x="17012" y="1298596"/>
                    <a:pt x="0" y="1281584"/>
                    <a:pt x="0" y="1260598"/>
                  </a:cubicBezTo>
                  <a:lnTo>
                    <a:pt x="0" y="37998"/>
                  </a:lnTo>
                  <a:cubicBezTo>
                    <a:pt x="0" y="27920"/>
                    <a:pt x="4003" y="18255"/>
                    <a:pt x="11129" y="11129"/>
                  </a:cubicBezTo>
                  <a:cubicBezTo>
                    <a:pt x="18255" y="4003"/>
                    <a:pt x="27920" y="0"/>
                    <a:pt x="37998" y="0"/>
                  </a:cubicBezTo>
                  <a:close/>
                </a:path>
              </a:pathLst>
            </a:custGeom>
            <a:solidFill>
              <a:srgbClr val="FFFFFF"/>
            </a:solidFill>
            <a:ln w="95250" cap="rnd">
              <a:solidFill>
                <a:srgbClr val="002B50"/>
              </a:solidFill>
              <a:prstDash val="solid"/>
              <a:round/>
            </a:ln>
          </p:spPr>
        </p:sp>
        <p:sp>
          <p:nvSpPr>
            <p:cNvPr name="TextBox 9" id="9"/>
            <p:cNvSpPr txBox="true"/>
            <p:nvPr/>
          </p:nvSpPr>
          <p:spPr>
            <a:xfrm>
              <a:off x="0" y="-38100"/>
              <a:ext cx="2736747" cy="1336696"/>
            </a:xfrm>
            <a:prstGeom prst="rect">
              <a:avLst/>
            </a:prstGeom>
          </p:spPr>
          <p:txBody>
            <a:bodyPr anchor="ctr" rtlCol="false" tIns="50800" lIns="50800" bIns="50800" rIns="50800"/>
            <a:lstStyle/>
            <a:p>
              <a:pPr algn="ctr">
                <a:lnSpc>
                  <a:spcPts val="2239"/>
                </a:lnSpc>
              </a:pPr>
            </a:p>
          </p:txBody>
        </p:sp>
      </p:grpSp>
      <p:sp>
        <p:nvSpPr>
          <p:cNvPr name="TextBox 10" id="10"/>
          <p:cNvSpPr txBox="true"/>
          <p:nvPr/>
        </p:nvSpPr>
        <p:spPr>
          <a:xfrm rot="0">
            <a:off x="639221" y="435296"/>
            <a:ext cx="8504779" cy="3905301"/>
          </a:xfrm>
          <a:prstGeom prst="rect">
            <a:avLst/>
          </a:prstGeom>
        </p:spPr>
        <p:txBody>
          <a:bodyPr anchor="t" rtlCol="false" tIns="0" lIns="0" bIns="0" rIns="0">
            <a:spAutoFit/>
          </a:bodyPr>
          <a:lstStyle/>
          <a:p>
            <a:pPr algn="just" marL="481163" indent="-240582" lvl="1">
              <a:lnSpc>
                <a:spcPts val="3498"/>
              </a:lnSpc>
              <a:buFont typeface="Arial"/>
              <a:buChar char="•"/>
            </a:pPr>
            <a:r>
              <a:rPr lang="en-US" sz="2228" spc="44">
                <a:solidFill>
                  <a:srgbClr val="1A3B29"/>
                </a:solidFill>
                <a:latin typeface="Open Sauce"/>
              </a:rPr>
              <a:t>Présentation des destinations des émigrés en pourcentage;</a:t>
            </a:r>
          </a:p>
          <a:p>
            <a:pPr algn="just" marL="481163" indent="-240582" lvl="1">
              <a:lnSpc>
                <a:spcPts val="3498"/>
              </a:lnSpc>
              <a:buFont typeface="Arial"/>
              <a:buChar char="•"/>
            </a:pPr>
            <a:r>
              <a:rPr lang="en-US" sz="2228" spc="44">
                <a:solidFill>
                  <a:srgbClr val="1A3B29"/>
                </a:solidFill>
                <a:latin typeface="Open Sauce"/>
              </a:rPr>
              <a:t> La majorité des émigrés vont ailleurs dans le pays (près de 40 %) et les pays côtiers (environ 25 %). </a:t>
            </a:r>
          </a:p>
          <a:p>
            <a:pPr algn="just" marL="481163" indent="-240582" lvl="1">
              <a:lnSpc>
                <a:spcPts val="3498"/>
              </a:lnSpc>
              <a:buFont typeface="Arial"/>
              <a:buChar char="•"/>
            </a:pPr>
            <a:r>
              <a:rPr lang="en-US" sz="2228" spc="44">
                <a:solidFill>
                  <a:srgbClr val="1A3B29"/>
                </a:solidFill>
                <a:latin typeface="Open Sauce"/>
              </a:rPr>
              <a:t>Les destinations vers l'Europe et les États-Unis représentent environ 15 %, tandis que l'Afrique du Nord et l'Afrique Centrale attirent moins de 10 % chacun. </a:t>
            </a:r>
          </a:p>
          <a:p>
            <a:pPr algn="just" marL="481163" indent="-240582" lvl="1">
              <a:lnSpc>
                <a:spcPts val="3498"/>
              </a:lnSpc>
              <a:buFont typeface="Arial"/>
              <a:buChar char="•"/>
            </a:pPr>
            <a:r>
              <a:rPr lang="en-US" sz="2228" spc="44">
                <a:solidFill>
                  <a:srgbClr val="1A3B29"/>
                </a:solidFill>
                <a:latin typeface="Open Sauce"/>
              </a:rPr>
              <a:t>Les émigrés vers d'autres régions du Sahel représentent environ 20 %</a:t>
            </a:r>
          </a:p>
        </p:txBody>
      </p:sp>
      <p:sp>
        <p:nvSpPr>
          <p:cNvPr name="TextBox 11" id="11"/>
          <p:cNvSpPr txBox="true"/>
          <p:nvPr/>
        </p:nvSpPr>
        <p:spPr>
          <a:xfrm rot="0">
            <a:off x="7896913" y="5636271"/>
            <a:ext cx="10099398" cy="3997668"/>
          </a:xfrm>
          <a:prstGeom prst="rect">
            <a:avLst/>
          </a:prstGeom>
        </p:spPr>
        <p:txBody>
          <a:bodyPr anchor="t" rtlCol="false" tIns="0" lIns="0" bIns="0" rIns="0">
            <a:spAutoFit/>
          </a:bodyPr>
          <a:lstStyle/>
          <a:p>
            <a:pPr algn="just" marL="494412" indent="-247206" lvl="1">
              <a:lnSpc>
                <a:spcPts val="3595"/>
              </a:lnSpc>
              <a:buFont typeface="Arial"/>
              <a:buChar char="•"/>
            </a:pPr>
            <a:r>
              <a:rPr lang="en-US" sz="2290" spc="45">
                <a:solidFill>
                  <a:srgbClr val="1A3B29"/>
                </a:solidFill>
                <a:latin typeface="Open Sauce"/>
              </a:rPr>
              <a:t>Présentation des principales destinations des fils d'éleveurs. </a:t>
            </a:r>
          </a:p>
          <a:p>
            <a:pPr algn="just" marL="494412" indent="-247206" lvl="1">
              <a:lnSpc>
                <a:spcPts val="3595"/>
              </a:lnSpc>
              <a:buFont typeface="Arial"/>
              <a:buChar char="•"/>
            </a:pPr>
            <a:r>
              <a:rPr lang="en-US" sz="2290" spc="45">
                <a:solidFill>
                  <a:srgbClr val="1A3B29"/>
                </a:solidFill>
                <a:latin typeface="Open Sauce"/>
              </a:rPr>
              <a:t>La majorité se dirige vers d'autres régions du pays;</a:t>
            </a:r>
          </a:p>
          <a:p>
            <a:pPr algn="just" marL="494412" indent="-247206" lvl="1">
              <a:lnSpc>
                <a:spcPts val="3595"/>
              </a:lnSpc>
              <a:buFont typeface="Arial"/>
              <a:buChar char="•"/>
            </a:pPr>
            <a:r>
              <a:rPr lang="en-US" sz="2290" spc="45">
                <a:solidFill>
                  <a:srgbClr val="1A3B29"/>
                </a:solidFill>
                <a:latin typeface="Open Sauce"/>
              </a:rPr>
              <a:t> Les pays côtiers sont la deuxième destination la plus fréquente;</a:t>
            </a:r>
          </a:p>
          <a:p>
            <a:pPr algn="just" marL="494412" indent="-247206" lvl="1">
              <a:lnSpc>
                <a:spcPts val="3595"/>
              </a:lnSpc>
              <a:buFont typeface="Arial"/>
              <a:buChar char="•"/>
            </a:pPr>
            <a:r>
              <a:rPr lang="en-US" sz="2290" spc="45">
                <a:solidFill>
                  <a:srgbClr val="1A3B29"/>
                </a:solidFill>
                <a:latin typeface="Open Sauce"/>
              </a:rPr>
              <a:t>Les émigrés vers d'autres régions du Sahel telles que  l'Afrique du Nord et l'Afrique Centrale sont moins nombreux. L'Europe et les États-Unis attirent le moins;</a:t>
            </a:r>
          </a:p>
          <a:p>
            <a:pPr algn="just" marL="494412" indent="-247206" lvl="1">
              <a:lnSpc>
                <a:spcPts val="3595"/>
              </a:lnSpc>
              <a:buFont typeface="Arial"/>
              <a:buChar char="•"/>
            </a:pPr>
            <a:r>
              <a:rPr lang="en-US" sz="2290" spc="45">
                <a:solidFill>
                  <a:srgbClr val="1A3B29"/>
                </a:solidFill>
                <a:latin typeface="Open Sauce"/>
              </a:rPr>
              <a:t> Par ailleurs, calcul un coef de corrélation  entre l’intensité de l’émigration et l’indice de viabilité de 0,0482 ce qui signifie un lien faible, bien que positif entre les 2 variables.</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01270" y="147965"/>
            <a:ext cx="7285460" cy="1761470"/>
            <a:chOff x="0" y="0"/>
            <a:chExt cx="9713946" cy="2348626"/>
          </a:xfrm>
        </p:grpSpPr>
        <p:grpSp>
          <p:nvGrpSpPr>
            <p:cNvPr name="Group 3" id="3"/>
            <p:cNvGrpSpPr/>
            <p:nvPr/>
          </p:nvGrpSpPr>
          <p:grpSpPr>
            <a:xfrm rot="0">
              <a:off x="0" y="0"/>
              <a:ext cx="9713946" cy="2348626"/>
              <a:chOff x="0" y="0"/>
              <a:chExt cx="1918804" cy="463926"/>
            </a:xfrm>
          </p:grpSpPr>
          <p:sp>
            <p:nvSpPr>
              <p:cNvPr name="Freeform 4" id="4"/>
              <p:cNvSpPr/>
              <p:nvPr/>
            </p:nvSpPr>
            <p:spPr>
              <a:xfrm flipH="false" flipV="false" rot="0">
                <a:off x="0" y="0"/>
                <a:ext cx="1918804" cy="463926"/>
              </a:xfrm>
              <a:custGeom>
                <a:avLst/>
                <a:gdLst/>
                <a:ahLst/>
                <a:cxnLst/>
                <a:rect r="r" b="b" t="t" l="l"/>
                <a:pathLst>
                  <a:path h="463926" w="1918804">
                    <a:moveTo>
                      <a:pt x="54195" y="0"/>
                    </a:moveTo>
                    <a:lnTo>
                      <a:pt x="1864609" y="0"/>
                    </a:lnTo>
                    <a:cubicBezTo>
                      <a:pt x="1894540" y="0"/>
                      <a:pt x="1918804" y="24264"/>
                      <a:pt x="1918804" y="54195"/>
                    </a:cubicBezTo>
                    <a:lnTo>
                      <a:pt x="1918804" y="409731"/>
                    </a:lnTo>
                    <a:cubicBezTo>
                      <a:pt x="1918804" y="439662"/>
                      <a:pt x="1894540" y="463926"/>
                      <a:pt x="1864609" y="463926"/>
                    </a:cubicBezTo>
                    <a:lnTo>
                      <a:pt x="54195" y="463926"/>
                    </a:lnTo>
                    <a:cubicBezTo>
                      <a:pt x="24264" y="463926"/>
                      <a:pt x="0" y="439662"/>
                      <a:pt x="0" y="409731"/>
                    </a:cubicBezTo>
                    <a:lnTo>
                      <a:pt x="0" y="54195"/>
                    </a:lnTo>
                    <a:cubicBezTo>
                      <a:pt x="0" y="24264"/>
                      <a:pt x="24264" y="0"/>
                      <a:pt x="54195" y="0"/>
                    </a:cubicBezTo>
                    <a:close/>
                  </a:path>
                </a:pathLst>
              </a:custGeom>
              <a:solidFill>
                <a:srgbClr val="1A3B29"/>
              </a:solidFill>
            </p:spPr>
          </p:sp>
          <p:sp>
            <p:nvSpPr>
              <p:cNvPr name="TextBox 5" id="5"/>
              <p:cNvSpPr txBox="true"/>
              <p:nvPr/>
            </p:nvSpPr>
            <p:spPr>
              <a:xfrm>
                <a:off x="0" y="-38100"/>
                <a:ext cx="1918804" cy="502026"/>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0" y="640034"/>
              <a:ext cx="9713946" cy="1484421"/>
            </a:xfrm>
            <a:prstGeom prst="rect">
              <a:avLst/>
            </a:prstGeom>
          </p:spPr>
          <p:txBody>
            <a:bodyPr anchor="t" rtlCol="false" tIns="0" lIns="0" bIns="0" rIns="0">
              <a:spAutoFit/>
            </a:bodyPr>
            <a:lstStyle/>
            <a:p>
              <a:pPr algn="ctr">
                <a:lnSpc>
                  <a:spcPts val="9379"/>
                </a:lnSpc>
              </a:pPr>
              <a:r>
                <a:rPr lang="en-US" sz="6699">
                  <a:solidFill>
                    <a:srgbClr val="FFFFFF"/>
                  </a:solidFill>
                  <a:latin typeface="League Spartan"/>
                </a:rPr>
                <a:t>Conclusion</a:t>
              </a:r>
            </a:p>
          </p:txBody>
        </p:sp>
      </p:grpSp>
      <p:grpSp>
        <p:nvGrpSpPr>
          <p:cNvPr name="Group 7" id="7"/>
          <p:cNvGrpSpPr/>
          <p:nvPr/>
        </p:nvGrpSpPr>
        <p:grpSpPr>
          <a:xfrm rot="0">
            <a:off x="720859" y="2250439"/>
            <a:ext cx="16846282" cy="7703763"/>
            <a:chOff x="0" y="0"/>
            <a:chExt cx="4436881" cy="2028975"/>
          </a:xfrm>
        </p:grpSpPr>
        <p:sp>
          <p:nvSpPr>
            <p:cNvPr name="Freeform 8" id="8"/>
            <p:cNvSpPr/>
            <p:nvPr/>
          </p:nvSpPr>
          <p:spPr>
            <a:xfrm flipH="false" flipV="false" rot="0">
              <a:off x="0" y="0"/>
              <a:ext cx="4436881" cy="2028975"/>
            </a:xfrm>
            <a:custGeom>
              <a:avLst/>
              <a:gdLst/>
              <a:ahLst/>
              <a:cxnLst/>
              <a:rect r="r" b="b" t="t" l="l"/>
              <a:pathLst>
                <a:path h="2028975" w="4436881">
                  <a:moveTo>
                    <a:pt x="23438" y="0"/>
                  </a:moveTo>
                  <a:lnTo>
                    <a:pt x="4413443" y="0"/>
                  </a:lnTo>
                  <a:cubicBezTo>
                    <a:pt x="4419659" y="0"/>
                    <a:pt x="4425621" y="2469"/>
                    <a:pt x="4430016" y="6865"/>
                  </a:cubicBezTo>
                  <a:cubicBezTo>
                    <a:pt x="4434411" y="11260"/>
                    <a:pt x="4436881" y="17222"/>
                    <a:pt x="4436881" y="23438"/>
                  </a:cubicBezTo>
                  <a:lnTo>
                    <a:pt x="4436881" y="2005537"/>
                  </a:lnTo>
                  <a:cubicBezTo>
                    <a:pt x="4436881" y="2011753"/>
                    <a:pt x="4434411" y="2017715"/>
                    <a:pt x="4430016" y="2022110"/>
                  </a:cubicBezTo>
                  <a:cubicBezTo>
                    <a:pt x="4425621" y="2026506"/>
                    <a:pt x="4419659" y="2028975"/>
                    <a:pt x="4413443" y="2028975"/>
                  </a:cubicBezTo>
                  <a:lnTo>
                    <a:pt x="23438" y="2028975"/>
                  </a:lnTo>
                  <a:cubicBezTo>
                    <a:pt x="17222" y="2028975"/>
                    <a:pt x="11260" y="2026506"/>
                    <a:pt x="6865" y="2022110"/>
                  </a:cubicBezTo>
                  <a:cubicBezTo>
                    <a:pt x="2469" y="2017715"/>
                    <a:pt x="0" y="2011753"/>
                    <a:pt x="0" y="2005537"/>
                  </a:cubicBezTo>
                  <a:lnTo>
                    <a:pt x="0" y="23438"/>
                  </a:lnTo>
                  <a:cubicBezTo>
                    <a:pt x="0" y="17222"/>
                    <a:pt x="2469" y="11260"/>
                    <a:pt x="6865" y="6865"/>
                  </a:cubicBezTo>
                  <a:cubicBezTo>
                    <a:pt x="11260" y="2469"/>
                    <a:pt x="17222" y="0"/>
                    <a:pt x="23438" y="0"/>
                  </a:cubicBezTo>
                  <a:close/>
                </a:path>
              </a:pathLst>
            </a:custGeom>
            <a:solidFill>
              <a:srgbClr val="FFFFFF"/>
            </a:solidFill>
            <a:ln w="95250" cap="rnd">
              <a:solidFill>
                <a:srgbClr val="1A3B29"/>
              </a:solidFill>
              <a:prstDash val="solid"/>
              <a:round/>
            </a:ln>
          </p:spPr>
        </p:sp>
        <p:sp>
          <p:nvSpPr>
            <p:cNvPr name="TextBox 9" id="9"/>
            <p:cNvSpPr txBox="true"/>
            <p:nvPr/>
          </p:nvSpPr>
          <p:spPr>
            <a:xfrm>
              <a:off x="0" y="-38100"/>
              <a:ext cx="4436881" cy="2067075"/>
            </a:xfrm>
            <a:prstGeom prst="rect">
              <a:avLst/>
            </a:prstGeom>
          </p:spPr>
          <p:txBody>
            <a:bodyPr anchor="ctr" rtlCol="false" tIns="50800" lIns="50800" bIns="50800" rIns="50800"/>
            <a:lstStyle/>
            <a:p>
              <a:pPr algn="ctr">
                <a:lnSpc>
                  <a:spcPts val="2239"/>
                </a:lnSpc>
              </a:pPr>
            </a:p>
          </p:txBody>
        </p:sp>
      </p:grpSp>
      <p:sp>
        <p:nvSpPr>
          <p:cNvPr name="TextBox 10" id="10"/>
          <p:cNvSpPr txBox="true"/>
          <p:nvPr/>
        </p:nvSpPr>
        <p:spPr>
          <a:xfrm rot="0">
            <a:off x="1018926" y="2486085"/>
            <a:ext cx="16240374" cy="6897076"/>
          </a:xfrm>
          <a:prstGeom prst="rect">
            <a:avLst/>
          </a:prstGeom>
        </p:spPr>
        <p:txBody>
          <a:bodyPr anchor="t" rtlCol="false" tIns="0" lIns="0" bIns="0" rIns="0">
            <a:spAutoFit/>
          </a:bodyPr>
          <a:lstStyle/>
          <a:p>
            <a:pPr algn="just">
              <a:lnSpc>
                <a:spcPts val="4162"/>
              </a:lnSpc>
            </a:pPr>
            <a:r>
              <a:rPr lang="en-US" sz="2973" spc="59">
                <a:solidFill>
                  <a:srgbClr val="1A3B29"/>
                </a:solidFill>
                <a:latin typeface="Open Sauce"/>
              </a:rPr>
              <a:t>                 L'étude sur l'élevage pastoral en Mauritanie, Mali, Burkina Faso, Niger, et Sénégal montre que la transhumance est vitale pour la survie des familles malgré les défis climatiques;</a:t>
            </a:r>
          </a:p>
          <a:p>
            <a:pPr algn="just" marL="641947" indent="-320974" lvl="1">
              <a:lnSpc>
                <a:spcPts val="4162"/>
              </a:lnSpc>
              <a:buFont typeface="Arial"/>
              <a:buChar char="•"/>
            </a:pPr>
            <a:r>
              <a:rPr lang="en-US" sz="2973" spc="59">
                <a:solidFill>
                  <a:srgbClr val="1A3B29"/>
                </a:solidFill>
                <a:latin typeface="Open Sauce"/>
              </a:rPr>
              <a:t>La Mauritanie et le Mali ont les plus grands cheptels et une forte viabilité, tandis que le Burkina Faso et le Niger ont des indicateurs plus faibles, nécessitant des renforcements de capacités;</a:t>
            </a:r>
          </a:p>
          <a:p>
            <a:pPr algn="just" marL="641947" indent="-320974" lvl="1">
              <a:lnSpc>
                <a:spcPts val="4162"/>
              </a:lnSpc>
              <a:buFont typeface="Arial"/>
              <a:buChar char="•"/>
            </a:pPr>
            <a:r>
              <a:rPr lang="en-US" sz="2973" spc="59">
                <a:solidFill>
                  <a:srgbClr val="1A3B29"/>
                </a:solidFill>
                <a:latin typeface="Open Sauce"/>
              </a:rPr>
              <a:t>Les ventes de bétail varient selon le sexe des vendeurs et l'âge des animaux, avec des disparités économiques marquées. L'émigration, plus élevée en Mauritanie et Sénégal, est influencée par des facteurs économiques et politiques.</a:t>
            </a:r>
          </a:p>
          <a:p>
            <a:pPr algn="just">
              <a:lnSpc>
                <a:spcPts val="4162"/>
              </a:lnSpc>
            </a:pPr>
            <a:r>
              <a:rPr lang="en-US" sz="2973" spc="59">
                <a:solidFill>
                  <a:srgbClr val="1A3B29"/>
                </a:solidFill>
                <a:latin typeface="Open Sauce"/>
              </a:rPr>
              <a:t>               </a:t>
            </a:r>
            <a:r>
              <a:rPr lang="en-US" sz="2973" spc="59">
                <a:solidFill>
                  <a:srgbClr val="1A3B29"/>
                </a:solidFill>
                <a:latin typeface="Open Sauce"/>
              </a:rPr>
              <a:t>Pour renforcer la résilience des familles pastorales, des politiques intégrées et adaptées aux contextes régionaux sont essentielles, assurant une gestion durable des ressources et la prospérité des communautés à long terme.</a:t>
            </a:r>
          </a:p>
          <a:p>
            <a:pPr algn="just">
              <a:lnSpc>
                <a:spcPts val="190"/>
              </a:lnSpc>
            </a:pPr>
          </a:p>
        </p:txBody>
      </p:sp>
      <p:sp>
        <p:nvSpPr>
          <p:cNvPr name="Freeform 11" id="11"/>
          <p:cNvSpPr/>
          <p:nvPr/>
        </p:nvSpPr>
        <p:spPr>
          <a:xfrm flipH="false" flipV="false" rot="0">
            <a:off x="1872026" y="2543235"/>
            <a:ext cx="635094" cy="554120"/>
          </a:xfrm>
          <a:custGeom>
            <a:avLst/>
            <a:gdLst/>
            <a:ahLst/>
            <a:cxnLst/>
            <a:rect r="r" b="b" t="t" l="l"/>
            <a:pathLst>
              <a:path h="554120" w="635094">
                <a:moveTo>
                  <a:pt x="0" y="0"/>
                </a:moveTo>
                <a:lnTo>
                  <a:pt x="635095" y="0"/>
                </a:lnTo>
                <a:lnTo>
                  <a:pt x="635095" y="554120"/>
                </a:lnTo>
                <a:lnTo>
                  <a:pt x="0" y="5541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72026" y="7724368"/>
            <a:ext cx="635094" cy="554120"/>
          </a:xfrm>
          <a:custGeom>
            <a:avLst/>
            <a:gdLst/>
            <a:ahLst/>
            <a:cxnLst/>
            <a:rect r="r" b="b" t="t" l="l"/>
            <a:pathLst>
              <a:path h="554120" w="635094">
                <a:moveTo>
                  <a:pt x="0" y="0"/>
                </a:moveTo>
                <a:lnTo>
                  <a:pt x="635095" y="0"/>
                </a:lnTo>
                <a:lnTo>
                  <a:pt x="635095" y="554120"/>
                </a:lnTo>
                <a:lnTo>
                  <a:pt x="0" y="5541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52027" y="-1313912"/>
            <a:ext cx="7315200" cy="3602736"/>
          </a:xfrm>
          <a:custGeom>
            <a:avLst/>
            <a:gdLst/>
            <a:ahLst/>
            <a:cxnLst/>
            <a:rect r="r" b="b" t="t" l="l"/>
            <a:pathLst>
              <a:path h="3602736" w="7315200">
                <a:moveTo>
                  <a:pt x="0" y="0"/>
                </a:moveTo>
                <a:lnTo>
                  <a:pt x="7315200" y="0"/>
                </a:lnTo>
                <a:lnTo>
                  <a:pt x="7315200" y="3602736"/>
                </a:lnTo>
                <a:lnTo>
                  <a:pt x="0" y="3602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89234" y="1431574"/>
            <a:ext cx="4967569" cy="904875"/>
          </a:xfrm>
          <a:prstGeom prst="rect">
            <a:avLst/>
          </a:prstGeom>
        </p:spPr>
        <p:txBody>
          <a:bodyPr anchor="t" rtlCol="false" tIns="0" lIns="0" bIns="0" rIns="0">
            <a:spAutoFit/>
          </a:bodyPr>
          <a:lstStyle/>
          <a:p>
            <a:pPr algn="l">
              <a:lnSpc>
                <a:spcPts val="7199"/>
              </a:lnSpc>
            </a:pPr>
            <a:r>
              <a:rPr lang="en-US" sz="5999">
                <a:solidFill>
                  <a:srgbClr val="1A3B29"/>
                </a:solidFill>
                <a:latin typeface="Open Sauce Bold"/>
              </a:rPr>
              <a:t>Introduction</a:t>
            </a:r>
          </a:p>
        </p:txBody>
      </p:sp>
      <p:sp>
        <p:nvSpPr>
          <p:cNvPr name="TextBox 4" id="4"/>
          <p:cNvSpPr txBox="true"/>
          <p:nvPr/>
        </p:nvSpPr>
        <p:spPr>
          <a:xfrm rot="0">
            <a:off x="4655594" y="2888899"/>
            <a:ext cx="9951894" cy="613410"/>
          </a:xfrm>
          <a:prstGeom prst="rect">
            <a:avLst/>
          </a:prstGeom>
        </p:spPr>
        <p:txBody>
          <a:bodyPr anchor="t" rtlCol="false" tIns="0" lIns="0" bIns="0" rIns="0">
            <a:spAutoFit/>
          </a:bodyPr>
          <a:lstStyle/>
          <a:p>
            <a:pPr algn="ctr">
              <a:lnSpc>
                <a:spcPts val="5040"/>
              </a:lnSpc>
            </a:pPr>
            <a:r>
              <a:rPr lang="en-US" sz="3600">
                <a:solidFill>
                  <a:srgbClr val="1A3B29"/>
                </a:solidFill>
                <a:latin typeface="Open Sauce Semi-Bold"/>
              </a:rPr>
              <a:t>I-   Préparation et nettoyage des données </a:t>
            </a:r>
          </a:p>
        </p:txBody>
      </p:sp>
      <p:sp>
        <p:nvSpPr>
          <p:cNvPr name="TextBox 5" id="5"/>
          <p:cNvSpPr txBox="true"/>
          <p:nvPr/>
        </p:nvSpPr>
        <p:spPr>
          <a:xfrm rot="0">
            <a:off x="4885923" y="7950551"/>
            <a:ext cx="4967569" cy="904875"/>
          </a:xfrm>
          <a:prstGeom prst="rect">
            <a:avLst/>
          </a:prstGeom>
        </p:spPr>
        <p:txBody>
          <a:bodyPr anchor="t" rtlCol="false" tIns="0" lIns="0" bIns="0" rIns="0">
            <a:spAutoFit/>
          </a:bodyPr>
          <a:lstStyle/>
          <a:p>
            <a:pPr algn="l">
              <a:lnSpc>
                <a:spcPts val="7199"/>
              </a:lnSpc>
            </a:pPr>
            <a:r>
              <a:rPr lang="en-US" sz="5999">
                <a:solidFill>
                  <a:srgbClr val="1A3B29"/>
                </a:solidFill>
                <a:latin typeface="Open Sauce Bold"/>
              </a:rPr>
              <a:t>Conclusion</a:t>
            </a:r>
          </a:p>
        </p:txBody>
      </p:sp>
      <p:sp>
        <p:nvSpPr>
          <p:cNvPr name="TextBox 6" id="6"/>
          <p:cNvSpPr txBox="true"/>
          <p:nvPr/>
        </p:nvSpPr>
        <p:spPr>
          <a:xfrm rot="0">
            <a:off x="4885923" y="6813266"/>
            <a:ext cx="7122456" cy="613410"/>
          </a:xfrm>
          <a:prstGeom prst="rect">
            <a:avLst/>
          </a:prstGeom>
        </p:spPr>
        <p:txBody>
          <a:bodyPr anchor="t" rtlCol="false" tIns="0" lIns="0" bIns="0" rIns="0">
            <a:spAutoFit/>
          </a:bodyPr>
          <a:lstStyle/>
          <a:p>
            <a:pPr algn="l">
              <a:lnSpc>
                <a:spcPts val="5040"/>
              </a:lnSpc>
            </a:pPr>
            <a:r>
              <a:rPr lang="en-US" sz="3600">
                <a:solidFill>
                  <a:srgbClr val="1A3B29"/>
                </a:solidFill>
                <a:latin typeface="Open Sauce Semi-Bold"/>
              </a:rPr>
              <a:t>IV-  Elevage et émigration</a:t>
            </a:r>
          </a:p>
        </p:txBody>
      </p:sp>
      <p:sp>
        <p:nvSpPr>
          <p:cNvPr name="TextBox 7" id="7"/>
          <p:cNvSpPr txBox="true"/>
          <p:nvPr/>
        </p:nvSpPr>
        <p:spPr>
          <a:xfrm rot="0">
            <a:off x="4889234" y="3960856"/>
            <a:ext cx="7122456" cy="613410"/>
          </a:xfrm>
          <a:prstGeom prst="rect">
            <a:avLst/>
          </a:prstGeom>
        </p:spPr>
        <p:txBody>
          <a:bodyPr anchor="t" rtlCol="false" tIns="0" lIns="0" bIns="0" rIns="0">
            <a:spAutoFit/>
          </a:bodyPr>
          <a:lstStyle/>
          <a:p>
            <a:pPr algn="l">
              <a:lnSpc>
                <a:spcPts val="5040"/>
              </a:lnSpc>
            </a:pPr>
            <a:r>
              <a:rPr lang="en-US" sz="3600">
                <a:solidFill>
                  <a:srgbClr val="1A3B29"/>
                </a:solidFill>
                <a:latin typeface="Open Sauce Semi-Bold"/>
              </a:rPr>
              <a:t>II-    Subsistance du ménage </a:t>
            </a:r>
          </a:p>
        </p:txBody>
      </p:sp>
      <p:sp>
        <p:nvSpPr>
          <p:cNvPr name="TextBox 8" id="8"/>
          <p:cNvSpPr txBox="true"/>
          <p:nvPr/>
        </p:nvSpPr>
        <p:spPr>
          <a:xfrm rot="0">
            <a:off x="4655342" y="5128061"/>
            <a:ext cx="9484612" cy="1251585"/>
          </a:xfrm>
          <a:prstGeom prst="rect">
            <a:avLst/>
          </a:prstGeom>
        </p:spPr>
        <p:txBody>
          <a:bodyPr anchor="t" rtlCol="false" tIns="0" lIns="0" bIns="0" rIns="0">
            <a:spAutoFit/>
          </a:bodyPr>
          <a:lstStyle/>
          <a:p>
            <a:pPr algn="ctr">
              <a:lnSpc>
                <a:spcPts val="5040"/>
              </a:lnSpc>
            </a:pPr>
            <a:r>
              <a:rPr lang="en-US" sz="3600">
                <a:solidFill>
                  <a:srgbClr val="1A3B29"/>
                </a:solidFill>
                <a:latin typeface="Open Sauce Semi-Bold"/>
              </a:rPr>
              <a:t>III-   Analyse des ventes de bétail durant la transhumance </a:t>
            </a:r>
          </a:p>
        </p:txBody>
      </p:sp>
      <p:sp>
        <p:nvSpPr>
          <p:cNvPr name="Freeform 9" id="9"/>
          <p:cNvSpPr/>
          <p:nvPr/>
        </p:nvSpPr>
        <p:spPr>
          <a:xfrm flipH="false" flipV="false" rot="0">
            <a:off x="-2416373" y="8485632"/>
            <a:ext cx="7315200" cy="3602736"/>
          </a:xfrm>
          <a:custGeom>
            <a:avLst/>
            <a:gdLst/>
            <a:ahLst/>
            <a:cxnLst/>
            <a:rect r="r" b="b" t="t" l="l"/>
            <a:pathLst>
              <a:path h="3602736" w="7315200">
                <a:moveTo>
                  <a:pt x="0" y="0"/>
                </a:moveTo>
                <a:lnTo>
                  <a:pt x="7315200" y="0"/>
                </a:lnTo>
                <a:lnTo>
                  <a:pt x="7315200" y="3602736"/>
                </a:lnTo>
                <a:lnTo>
                  <a:pt x="0" y="3602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05847" y="2173995"/>
            <a:ext cx="5843810" cy="4451267"/>
            <a:chOff x="0" y="0"/>
            <a:chExt cx="7791747" cy="5935023"/>
          </a:xfrm>
        </p:grpSpPr>
        <p:grpSp>
          <p:nvGrpSpPr>
            <p:cNvPr name="Group 3" id="3"/>
            <p:cNvGrpSpPr/>
            <p:nvPr/>
          </p:nvGrpSpPr>
          <p:grpSpPr>
            <a:xfrm rot="0">
              <a:off x="0" y="0"/>
              <a:ext cx="7791747" cy="5885880"/>
              <a:chOff x="0" y="0"/>
              <a:chExt cx="1539111" cy="1162643"/>
            </a:xfrm>
          </p:grpSpPr>
          <p:sp>
            <p:nvSpPr>
              <p:cNvPr name="Freeform 4" id="4"/>
              <p:cNvSpPr/>
              <p:nvPr/>
            </p:nvSpPr>
            <p:spPr>
              <a:xfrm flipH="false" flipV="false" rot="0">
                <a:off x="0" y="0"/>
                <a:ext cx="1539111" cy="1162643"/>
              </a:xfrm>
              <a:custGeom>
                <a:avLst/>
                <a:gdLst/>
                <a:ahLst/>
                <a:cxnLst/>
                <a:rect r="r" b="b" t="t" l="l"/>
                <a:pathLst>
                  <a:path h="1162643" w="1539111">
                    <a:moveTo>
                      <a:pt x="15898" y="0"/>
                    </a:moveTo>
                    <a:lnTo>
                      <a:pt x="1523213" y="0"/>
                    </a:lnTo>
                    <a:cubicBezTo>
                      <a:pt x="1531993" y="0"/>
                      <a:pt x="1539111" y="7118"/>
                      <a:pt x="1539111" y="15898"/>
                    </a:cubicBezTo>
                    <a:lnTo>
                      <a:pt x="1539111" y="1146745"/>
                    </a:lnTo>
                    <a:cubicBezTo>
                      <a:pt x="1539111" y="1155525"/>
                      <a:pt x="1531993" y="1162643"/>
                      <a:pt x="1523213" y="1162643"/>
                    </a:cubicBezTo>
                    <a:lnTo>
                      <a:pt x="15898" y="1162643"/>
                    </a:lnTo>
                    <a:cubicBezTo>
                      <a:pt x="7118" y="1162643"/>
                      <a:pt x="0" y="1155525"/>
                      <a:pt x="0" y="1146745"/>
                    </a:cubicBezTo>
                    <a:lnTo>
                      <a:pt x="0" y="15898"/>
                    </a:lnTo>
                    <a:cubicBezTo>
                      <a:pt x="0" y="7118"/>
                      <a:pt x="7118" y="0"/>
                      <a:pt x="15898" y="0"/>
                    </a:cubicBezTo>
                    <a:close/>
                  </a:path>
                </a:pathLst>
              </a:custGeom>
              <a:solidFill>
                <a:srgbClr val="A2FF9A"/>
              </a:solidFill>
              <a:ln w="57150" cap="sq">
                <a:solidFill>
                  <a:srgbClr val="000000"/>
                </a:solidFill>
                <a:prstDash val="solid"/>
                <a:miter/>
              </a:ln>
            </p:spPr>
          </p:sp>
          <p:sp>
            <p:nvSpPr>
              <p:cNvPr name="TextBox 5" id="5"/>
              <p:cNvSpPr txBox="true"/>
              <p:nvPr/>
            </p:nvSpPr>
            <p:spPr>
              <a:xfrm>
                <a:off x="0" y="-38100"/>
                <a:ext cx="1539111" cy="1200743"/>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435300" y="295847"/>
              <a:ext cx="6921147" cy="567351"/>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Enquête et base de données</a:t>
              </a:r>
            </a:p>
          </p:txBody>
        </p:sp>
        <p:sp>
          <p:nvSpPr>
            <p:cNvPr name="TextBox 7" id="7"/>
            <p:cNvSpPr txBox="true"/>
            <p:nvPr/>
          </p:nvSpPr>
          <p:spPr>
            <a:xfrm rot="0">
              <a:off x="0" y="1333098"/>
              <a:ext cx="7791747" cy="4601924"/>
            </a:xfrm>
            <a:prstGeom prst="rect">
              <a:avLst/>
            </a:prstGeom>
          </p:spPr>
          <p:txBody>
            <a:bodyPr anchor="t" rtlCol="false" tIns="0" lIns="0" bIns="0" rIns="0">
              <a:spAutoFit/>
            </a:bodyPr>
            <a:lstStyle/>
            <a:p>
              <a:pPr algn="l" marL="472282" indent="-236141" lvl="1">
                <a:lnSpc>
                  <a:spcPts val="3497"/>
                </a:lnSpc>
                <a:buFont typeface="Arial"/>
                <a:buChar char="•"/>
              </a:pPr>
              <a:r>
                <a:rPr lang="en-US" sz="2187" spc="-43">
                  <a:solidFill>
                    <a:srgbClr val="272525"/>
                  </a:solidFill>
                  <a:latin typeface="Inter"/>
                </a:rPr>
                <a:t>Projet de renforcement de la Résilience à travers la Mobilité du Bétail en Afrique de l’Ouest visant à anticiper une crise , la surmonter, de s’en remettre et de s’adapter en prévision d’une future crise.</a:t>
              </a:r>
            </a:p>
            <a:p>
              <a:pPr algn="l" marL="472282" indent="-236141" lvl="1">
                <a:lnSpc>
                  <a:spcPts val="3497"/>
                </a:lnSpc>
                <a:buFont typeface="Arial"/>
                <a:buChar char="•"/>
              </a:pPr>
              <a:r>
                <a:rPr lang="en-US" sz="2187" spc="-43">
                  <a:solidFill>
                    <a:srgbClr val="272525"/>
                  </a:solidFill>
                  <a:latin typeface="Inter"/>
                </a:rPr>
                <a:t>5 pays: Niger, Burkina Faso, Mali, la Mauritanie et Sénégal .</a:t>
              </a:r>
            </a:p>
            <a:p>
              <a:pPr algn="l">
                <a:lnSpc>
                  <a:spcPts val="3498"/>
                </a:lnSpc>
              </a:pPr>
            </a:p>
          </p:txBody>
        </p:sp>
      </p:grpSp>
      <p:grpSp>
        <p:nvGrpSpPr>
          <p:cNvPr name="Group 8" id="8"/>
          <p:cNvGrpSpPr/>
          <p:nvPr/>
        </p:nvGrpSpPr>
        <p:grpSpPr>
          <a:xfrm rot="0">
            <a:off x="5618485" y="2173995"/>
            <a:ext cx="5843810" cy="4670342"/>
            <a:chOff x="0" y="0"/>
            <a:chExt cx="7791747" cy="6227123"/>
          </a:xfrm>
        </p:grpSpPr>
        <p:grpSp>
          <p:nvGrpSpPr>
            <p:cNvPr name="Group 9" id="9"/>
            <p:cNvGrpSpPr/>
            <p:nvPr/>
          </p:nvGrpSpPr>
          <p:grpSpPr>
            <a:xfrm rot="0">
              <a:off x="0" y="0"/>
              <a:ext cx="7791747" cy="5885880"/>
              <a:chOff x="0" y="0"/>
              <a:chExt cx="1539111" cy="1162643"/>
            </a:xfrm>
          </p:grpSpPr>
          <p:sp>
            <p:nvSpPr>
              <p:cNvPr name="Freeform 10" id="10"/>
              <p:cNvSpPr/>
              <p:nvPr/>
            </p:nvSpPr>
            <p:spPr>
              <a:xfrm flipH="false" flipV="false" rot="0">
                <a:off x="0" y="0"/>
                <a:ext cx="1539111" cy="1162643"/>
              </a:xfrm>
              <a:custGeom>
                <a:avLst/>
                <a:gdLst/>
                <a:ahLst/>
                <a:cxnLst/>
                <a:rect r="r" b="b" t="t" l="l"/>
                <a:pathLst>
                  <a:path h="1162643" w="1539111">
                    <a:moveTo>
                      <a:pt x="15898" y="0"/>
                    </a:moveTo>
                    <a:lnTo>
                      <a:pt x="1523213" y="0"/>
                    </a:lnTo>
                    <a:cubicBezTo>
                      <a:pt x="1531993" y="0"/>
                      <a:pt x="1539111" y="7118"/>
                      <a:pt x="1539111" y="15898"/>
                    </a:cubicBezTo>
                    <a:lnTo>
                      <a:pt x="1539111" y="1146745"/>
                    </a:lnTo>
                    <a:cubicBezTo>
                      <a:pt x="1539111" y="1155525"/>
                      <a:pt x="1531993" y="1162643"/>
                      <a:pt x="1523213" y="1162643"/>
                    </a:cubicBezTo>
                    <a:lnTo>
                      <a:pt x="15898" y="1162643"/>
                    </a:lnTo>
                    <a:cubicBezTo>
                      <a:pt x="7118" y="1162643"/>
                      <a:pt x="0" y="1155525"/>
                      <a:pt x="0" y="1146745"/>
                    </a:cubicBezTo>
                    <a:lnTo>
                      <a:pt x="0" y="15898"/>
                    </a:lnTo>
                    <a:cubicBezTo>
                      <a:pt x="0" y="7118"/>
                      <a:pt x="7118" y="0"/>
                      <a:pt x="15898" y="0"/>
                    </a:cubicBezTo>
                    <a:close/>
                  </a:path>
                </a:pathLst>
              </a:custGeom>
              <a:solidFill>
                <a:srgbClr val="A2FF9A"/>
              </a:solidFill>
              <a:ln w="57150" cap="sq">
                <a:solidFill>
                  <a:srgbClr val="000000"/>
                </a:solidFill>
                <a:prstDash val="solid"/>
                <a:miter/>
              </a:ln>
            </p:spPr>
          </p:sp>
          <p:sp>
            <p:nvSpPr>
              <p:cNvPr name="TextBox 11" id="11"/>
              <p:cNvSpPr txBox="true"/>
              <p:nvPr/>
            </p:nvSpPr>
            <p:spPr>
              <a:xfrm>
                <a:off x="0" y="-38100"/>
                <a:ext cx="1539111" cy="1200743"/>
              </a:xfrm>
              <a:prstGeom prst="rect">
                <a:avLst/>
              </a:prstGeom>
            </p:spPr>
            <p:txBody>
              <a:bodyPr anchor="ctr" rtlCol="false" tIns="50800" lIns="50800" bIns="50800" rIns="50800"/>
              <a:lstStyle/>
              <a:p>
                <a:pPr algn="ctr">
                  <a:lnSpc>
                    <a:spcPts val="2239"/>
                  </a:lnSpc>
                </a:pPr>
              </a:p>
            </p:txBody>
          </p:sp>
        </p:grpSp>
        <p:sp>
          <p:nvSpPr>
            <p:cNvPr name="TextBox 12" id="12"/>
            <p:cNvSpPr txBox="true"/>
            <p:nvPr/>
          </p:nvSpPr>
          <p:spPr>
            <a:xfrm rot="0">
              <a:off x="266627" y="295847"/>
              <a:ext cx="6369174" cy="567351"/>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Elevage et Transhumance</a:t>
              </a:r>
            </a:p>
          </p:txBody>
        </p:sp>
        <p:sp>
          <p:nvSpPr>
            <p:cNvPr name="TextBox 13" id="13"/>
            <p:cNvSpPr txBox="true"/>
            <p:nvPr/>
          </p:nvSpPr>
          <p:spPr>
            <a:xfrm rot="0">
              <a:off x="181263" y="1040998"/>
              <a:ext cx="7429222" cy="5186124"/>
            </a:xfrm>
            <a:prstGeom prst="rect">
              <a:avLst/>
            </a:prstGeom>
          </p:spPr>
          <p:txBody>
            <a:bodyPr anchor="t" rtlCol="false" tIns="0" lIns="0" bIns="0" rIns="0">
              <a:spAutoFit/>
            </a:bodyPr>
            <a:lstStyle/>
            <a:p>
              <a:pPr algn="l" marL="472282" indent="-236141" lvl="1">
                <a:lnSpc>
                  <a:spcPts val="3497"/>
                </a:lnSpc>
                <a:buFont typeface="Arial"/>
                <a:buChar char="•"/>
              </a:pPr>
              <a:r>
                <a:rPr lang="en-US" sz="2187" spc="-43">
                  <a:solidFill>
                    <a:srgbClr val="272525"/>
                  </a:solidFill>
                  <a:latin typeface="Inter"/>
                </a:rPr>
                <a:t>D</a:t>
              </a:r>
              <a:r>
                <a:rPr lang="en-US" sz="2187" spc="-43">
                  <a:solidFill>
                    <a:srgbClr val="272525"/>
                  </a:solidFill>
                  <a:latin typeface="Inter"/>
                </a:rPr>
                <a:t>es millions de familles dépendent de la mobilité de leur bétail pour survivre et prospérer.</a:t>
              </a:r>
            </a:p>
            <a:p>
              <a:pPr algn="l" marL="472282" indent="-236141" lvl="1">
                <a:lnSpc>
                  <a:spcPts val="3497"/>
                </a:lnSpc>
                <a:buFont typeface="Arial"/>
                <a:buChar char="•"/>
              </a:pPr>
              <a:r>
                <a:rPr lang="en-US" sz="2187" spc="-43">
                  <a:solidFill>
                    <a:srgbClr val="272525"/>
                  </a:solidFill>
                  <a:latin typeface="Inter"/>
                </a:rPr>
                <a:t>La transhumance: permet aux éleveurs de maximiser l’utilisation des pâturages et des ressources en eau.</a:t>
              </a:r>
            </a:p>
            <a:p>
              <a:pPr algn="l" marL="472282" indent="-236141" lvl="1">
                <a:lnSpc>
                  <a:spcPts val="3497"/>
                </a:lnSpc>
                <a:buFont typeface="Arial"/>
                <a:buChar char="•"/>
              </a:pPr>
              <a:r>
                <a:rPr lang="en-US" sz="2187" spc="-43">
                  <a:solidFill>
                    <a:srgbClr val="272525"/>
                  </a:solidFill>
                  <a:latin typeface="Inter"/>
                </a:rPr>
                <a:t>Menaces par des changements climatiques. </a:t>
              </a:r>
            </a:p>
            <a:p>
              <a:pPr algn="l">
                <a:lnSpc>
                  <a:spcPts val="3498"/>
                </a:lnSpc>
              </a:pPr>
            </a:p>
          </p:txBody>
        </p:sp>
      </p:grpSp>
      <p:grpSp>
        <p:nvGrpSpPr>
          <p:cNvPr name="Group 14" id="14"/>
          <p:cNvGrpSpPr/>
          <p:nvPr/>
        </p:nvGrpSpPr>
        <p:grpSpPr>
          <a:xfrm rot="0">
            <a:off x="7049819" y="6844337"/>
            <a:ext cx="9563556" cy="2926512"/>
            <a:chOff x="0" y="0"/>
            <a:chExt cx="12751408" cy="3902016"/>
          </a:xfrm>
        </p:grpSpPr>
        <p:grpSp>
          <p:nvGrpSpPr>
            <p:cNvPr name="Group 15" id="15"/>
            <p:cNvGrpSpPr/>
            <p:nvPr/>
          </p:nvGrpSpPr>
          <p:grpSpPr>
            <a:xfrm rot="0">
              <a:off x="0" y="0"/>
              <a:ext cx="12751408" cy="3902016"/>
              <a:chOff x="0" y="0"/>
              <a:chExt cx="2518797" cy="770769"/>
            </a:xfrm>
          </p:grpSpPr>
          <p:sp>
            <p:nvSpPr>
              <p:cNvPr name="Freeform 16" id="16"/>
              <p:cNvSpPr/>
              <p:nvPr/>
            </p:nvSpPr>
            <p:spPr>
              <a:xfrm flipH="false" flipV="false" rot="0">
                <a:off x="0" y="0"/>
                <a:ext cx="2518797" cy="770769"/>
              </a:xfrm>
              <a:custGeom>
                <a:avLst/>
                <a:gdLst/>
                <a:ahLst/>
                <a:cxnLst/>
                <a:rect r="r" b="b" t="t" l="l"/>
                <a:pathLst>
                  <a:path h="770769" w="2518797">
                    <a:moveTo>
                      <a:pt x="9714" y="0"/>
                    </a:moveTo>
                    <a:lnTo>
                      <a:pt x="2509082" y="0"/>
                    </a:lnTo>
                    <a:cubicBezTo>
                      <a:pt x="2511659" y="0"/>
                      <a:pt x="2514130" y="1023"/>
                      <a:pt x="2515951" y="2845"/>
                    </a:cubicBezTo>
                    <a:cubicBezTo>
                      <a:pt x="2517773" y="4667"/>
                      <a:pt x="2518797" y="7138"/>
                      <a:pt x="2518797" y="9714"/>
                    </a:cubicBezTo>
                    <a:lnTo>
                      <a:pt x="2518797" y="761054"/>
                    </a:lnTo>
                    <a:cubicBezTo>
                      <a:pt x="2518797" y="766419"/>
                      <a:pt x="2514447" y="770769"/>
                      <a:pt x="2509082" y="770769"/>
                    </a:cubicBezTo>
                    <a:lnTo>
                      <a:pt x="9714" y="770769"/>
                    </a:lnTo>
                    <a:cubicBezTo>
                      <a:pt x="7138" y="770769"/>
                      <a:pt x="4667" y="769745"/>
                      <a:pt x="2845" y="767923"/>
                    </a:cubicBezTo>
                    <a:cubicBezTo>
                      <a:pt x="1023" y="766102"/>
                      <a:pt x="0" y="763631"/>
                      <a:pt x="0" y="761054"/>
                    </a:cubicBezTo>
                    <a:lnTo>
                      <a:pt x="0" y="9714"/>
                    </a:lnTo>
                    <a:cubicBezTo>
                      <a:pt x="0" y="7138"/>
                      <a:pt x="1023" y="4667"/>
                      <a:pt x="2845" y="2845"/>
                    </a:cubicBezTo>
                    <a:cubicBezTo>
                      <a:pt x="4667" y="1023"/>
                      <a:pt x="7138" y="0"/>
                      <a:pt x="9714" y="0"/>
                    </a:cubicBezTo>
                    <a:close/>
                  </a:path>
                </a:pathLst>
              </a:custGeom>
              <a:solidFill>
                <a:srgbClr val="A2FF9A"/>
              </a:solidFill>
              <a:ln w="57150" cap="sq">
                <a:solidFill>
                  <a:srgbClr val="000000"/>
                </a:solidFill>
                <a:prstDash val="solid"/>
                <a:miter/>
              </a:ln>
            </p:spPr>
          </p:sp>
          <p:sp>
            <p:nvSpPr>
              <p:cNvPr name="TextBox 17" id="17"/>
              <p:cNvSpPr txBox="true"/>
              <p:nvPr/>
            </p:nvSpPr>
            <p:spPr>
              <a:xfrm>
                <a:off x="0" y="-38100"/>
                <a:ext cx="2518797" cy="808869"/>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988369" y="285750"/>
              <a:ext cx="1751559" cy="567351"/>
            </a:xfrm>
            <a:prstGeom prst="rect">
              <a:avLst/>
            </a:prstGeom>
          </p:spPr>
          <p:txBody>
            <a:bodyPr anchor="t" rtlCol="false" tIns="0" lIns="0" bIns="0" rIns="0">
              <a:spAutoFit/>
            </a:bodyPr>
            <a:lstStyle/>
            <a:p>
              <a:pPr algn="l">
                <a:lnSpc>
                  <a:spcPts val="3417"/>
                </a:lnSpc>
              </a:pPr>
              <a:r>
                <a:rPr lang="en-US" sz="2733" spc="-82">
                  <a:solidFill>
                    <a:srgbClr val="272525"/>
                  </a:solidFill>
                  <a:latin typeface="Inter Bold"/>
                </a:rPr>
                <a:t>Projet</a:t>
              </a:r>
            </a:p>
          </p:txBody>
        </p:sp>
        <p:sp>
          <p:nvSpPr>
            <p:cNvPr name="TextBox 19" id="19"/>
            <p:cNvSpPr txBox="true"/>
            <p:nvPr/>
          </p:nvSpPr>
          <p:spPr>
            <a:xfrm rot="0">
              <a:off x="416973" y="1030901"/>
              <a:ext cx="12334435" cy="2849324"/>
            </a:xfrm>
            <a:prstGeom prst="rect">
              <a:avLst/>
            </a:prstGeom>
          </p:spPr>
          <p:txBody>
            <a:bodyPr anchor="t" rtlCol="false" tIns="0" lIns="0" bIns="0" rIns="0">
              <a:spAutoFit/>
            </a:bodyPr>
            <a:lstStyle/>
            <a:p>
              <a:pPr algn="l" marL="472282" indent="-236141" lvl="1">
                <a:lnSpc>
                  <a:spcPts val="3497"/>
                </a:lnSpc>
                <a:buFont typeface="Arial"/>
                <a:buChar char="•"/>
              </a:pPr>
              <a:r>
                <a:rPr lang="en-US" sz="2187" spc="-43">
                  <a:solidFill>
                    <a:srgbClr val="272525"/>
                  </a:solidFill>
                  <a:latin typeface="Inter"/>
                </a:rPr>
                <a:t>Enquête en recueillant des données sur la composition familiale, les activités économiques, les pratiques de transhumance et les défis rencontrés auprès de 350 familles pastorales et agropastorales.</a:t>
              </a:r>
            </a:p>
            <a:p>
              <a:pPr algn="l" marL="472282" indent="-236141" lvl="1">
                <a:lnSpc>
                  <a:spcPts val="3497"/>
                </a:lnSpc>
                <a:buFont typeface="Arial"/>
                <a:buChar char="•"/>
              </a:pPr>
              <a:r>
                <a:rPr lang="en-US" sz="2187" spc="-43">
                  <a:solidFill>
                    <a:srgbClr val="272525"/>
                  </a:solidFill>
                  <a:latin typeface="Inter"/>
                </a:rPr>
                <a:t>Base de données avec de nombreuses variables.</a:t>
              </a:r>
            </a:p>
            <a:p>
              <a:pPr algn="l">
                <a:lnSpc>
                  <a:spcPts val="3498"/>
                </a:lnSpc>
              </a:pPr>
            </a:p>
          </p:txBody>
        </p:sp>
      </p:grpSp>
      <p:sp>
        <p:nvSpPr>
          <p:cNvPr name="Freeform 20" id="20"/>
          <p:cNvSpPr/>
          <p:nvPr/>
        </p:nvSpPr>
        <p:spPr>
          <a:xfrm flipH="false" flipV="false" rot="0">
            <a:off x="359148" y="4099591"/>
            <a:ext cx="3360679" cy="3054017"/>
          </a:xfrm>
          <a:custGeom>
            <a:avLst/>
            <a:gdLst/>
            <a:ahLst/>
            <a:cxnLst/>
            <a:rect r="r" b="b" t="t" l="l"/>
            <a:pathLst>
              <a:path h="3054017" w="3360679">
                <a:moveTo>
                  <a:pt x="0" y="0"/>
                </a:moveTo>
                <a:lnTo>
                  <a:pt x="3360679" y="0"/>
                </a:lnTo>
                <a:lnTo>
                  <a:pt x="3360679" y="3054017"/>
                </a:lnTo>
                <a:lnTo>
                  <a:pt x="0" y="3054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32704"/>
            <a:ext cx="5024980" cy="10254296"/>
          </a:xfrm>
          <a:custGeom>
            <a:avLst/>
            <a:gdLst/>
            <a:ahLst/>
            <a:cxnLst/>
            <a:rect r="r" b="b" t="t" l="l"/>
            <a:pathLst>
              <a:path h="10254296" w="5024980">
                <a:moveTo>
                  <a:pt x="0" y="0"/>
                </a:moveTo>
                <a:lnTo>
                  <a:pt x="5024980" y="0"/>
                </a:lnTo>
                <a:lnTo>
                  <a:pt x="5024980" y="10254296"/>
                </a:lnTo>
                <a:lnTo>
                  <a:pt x="0" y="10254296"/>
                </a:lnTo>
                <a:lnTo>
                  <a:pt x="0" y="0"/>
                </a:lnTo>
                <a:close/>
              </a:path>
            </a:pathLst>
          </a:custGeom>
          <a:blipFill>
            <a:blip r:embed="rId4"/>
            <a:stretch>
              <a:fillRect l="-12136" t="0" r="-12136" b="-8262"/>
            </a:stretch>
          </a:blipFill>
        </p:spPr>
      </p:sp>
      <p:sp>
        <p:nvSpPr>
          <p:cNvPr name="TextBox 22" id="22"/>
          <p:cNvSpPr txBox="true"/>
          <p:nvPr/>
        </p:nvSpPr>
        <p:spPr>
          <a:xfrm rot="0">
            <a:off x="8102950" y="356569"/>
            <a:ext cx="6302891" cy="1345649"/>
          </a:xfrm>
          <a:prstGeom prst="rect">
            <a:avLst/>
          </a:prstGeom>
        </p:spPr>
        <p:txBody>
          <a:bodyPr anchor="t" rtlCol="false" tIns="0" lIns="0" bIns="0" rIns="0">
            <a:spAutoFit/>
          </a:bodyPr>
          <a:lstStyle/>
          <a:p>
            <a:pPr algn="l">
              <a:lnSpc>
                <a:spcPts val="10709"/>
              </a:lnSpc>
            </a:pPr>
            <a:r>
              <a:rPr lang="en-US" sz="8567" spc="-256">
                <a:solidFill>
                  <a:srgbClr val="124B3D"/>
                </a:solidFill>
                <a:latin typeface="Inter Bold"/>
              </a:rPr>
              <a:t>Introduction</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1273528"/>
          <a:ext cx="14004455" cy="8708041"/>
        </p:xfrm>
        <a:graphic>
          <a:graphicData uri="http://schemas.openxmlformats.org/drawingml/2006/table">
            <a:tbl>
              <a:tblPr/>
              <a:tblGrid>
                <a:gridCol w="3285306"/>
                <a:gridCol w="10719149"/>
              </a:tblGrid>
              <a:tr h="1014087">
                <a:tc>
                  <a:txBody>
                    <a:bodyPr anchor="t" rtlCol="false"/>
                    <a:lstStyle/>
                    <a:p>
                      <a:pPr algn="ctr">
                        <a:lnSpc>
                          <a:spcPts val="4479"/>
                        </a:lnSpc>
                        <a:defRPr/>
                      </a:pPr>
                      <a:r>
                        <a:rPr lang="en-US" sz="3199">
                          <a:solidFill>
                            <a:srgbClr val="000000"/>
                          </a:solidFill>
                          <a:latin typeface="Open Sauce"/>
                        </a:rPr>
                        <a:t>Fichiers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Open Sauce Bold"/>
                        </a:rPr>
                        <a:t>Description De la Base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55066">
                <a:tc>
                  <a:txBody>
                    <a:bodyPr anchor="t" rtlCol="false"/>
                    <a:lstStyle/>
                    <a:p>
                      <a:pPr algn="ctr">
                        <a:lnSpc>
                          <a:spcPts val="3639"/>
                        </a:lnSpc>
                        <a:defRPr/>
                      </a:pPr>
                      <a:r>
                        <a:rPr lang="en-US" sz="2599">
                          <a:solidFill>
                            <a:srgbClr val="000000"/>
                          </a:solidFill>
                          <a:latin typeface="Open Sauce"/>
                        </a:rPr>
                        <a:t>famille_troupeau.dta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Open Sauce"/>
                        </a:rPr>
                        <a:t>La base de données:      -  10 046 enregistrements 478 colonnes</a:t>
                      </a:r>
                      <a:endParaRPr lang="en-US" sz="1100"/>
                    </a:p>
                    <a:p>
                      <a:pPr algn="l">
                        <a:lnSpc>
                          <a:spcPts val="3219"/>
                        </a:lnSpc>
                      </a:pPr>
                      <a:r>
                        <a:rPr lang="en-US" sz="2299">
                          <a:solidFill>
                            <a:srgbClr val="000000"/>
                          </a:solidFill>
                          <a:latin typeface="Open Sauce"/>
                        </a:rPr>
                        <a:t>                                          -  Informations sur les familles et leurs troupeaux</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39686">
                <a:tc>
                  <a:txBody>
                    <a:bodyPr anchor="t" rtlCol="false"/>
                    <a:lstStyle/>
                    <a:p>
                      <a:pPr algn="ctr">
                        <a:lnSpc>
                          <a:spcPts val="3639"/>
                        </a:lnSpc>
                        <a:defRPr/>
                      </a:pPr>
                      <a:r>
                        <a:rPr lang="en-US" sz="2599">
                          <a:solidFill>
                            <a:srgbClr val="000000"/>
                          </a:solidFill>
                          <a:latin typeface="Open Sauce"/>
                        </a:rPr>
                        <a:t>emigration_cleaned.dta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Open Sauce"/>
                        </a:rPr>
                        <a:t>La base de données:  - sur l'émigration et 338 enregistrements </a:t>
                      </a:r>
                      <a:r>
                        <a:rPr lang="en-US" sz="2199">
                          <a:solidFill>
                            <a:srgbClr val="000000"/>
                          </a:solidFill>
                          <a:latin typeface="Open Sauce"/>
                        </a:rPr>
                        <a:t>                                                                   -                                    -  </a:t>
                      </a:r>
                      <a:r>
                        <a:rPr lang="en-US" sz="2199">
                          <a:solidFill>
                            <a:srgbClr val="000000"/>
                          </a:solidFill>
                          <a:latin typeface="Open Sauce"/>
                        </a:rPr>
                        <a:t>8 colonnes couvrant les ID, nombre de migrants, pays, région, liens de parenté, années, activité et destination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05613">
                <a:tc>
                  <a:txBody>
                    <a:bodyPr anchor="t" rtlCol="false"/>
                    <a:lstStyle/>
                    <a:p>
                      <a:pPr algn="ctr">
                        <a:lnSpc>
                          <a:spcPts val="3639"/>
                        </a:lnSpc>
                        <a:defRPr/>
                      </a:pPr>
                      <a:r>
                        <a:rPr lang="en-US" sz="2599">
                          <a:solidFill>
                            <a:srgbClr val="000000"/>
                          </a:solidFill>
                          <a:latin typeface="Open Sauce"/>
                        </a:rPr>
                        <a:t>vente_betail_cleaned.dta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endParaRPr lang="en-US" sz="1100"/>
                    </a:p>
                    <a:p>
                      <a:pPr algn="l">
                        <a:lnSpc>
                          <a:spcPts val="2939"/>
                        </a:lnSpc>
                      </a:pPr>
                      <a:r>
                        <a:rPr lang="en-US" sz="2099">
                          <a:solidFill>
                            <a:srgbClr val="000000"/>
                          </a:solidFill>
                          <a:latin typeface="Open Sauce"/>
                        </a:rPr>
                        <a:t>La base de données:    -  sur la vente de bétail avec 1 461 enregistrements </a:t>
                      </a:r>
                    </a:p>
                    <a:p>
                      <a:pPr algn="l">
                        <a:lnSpc>
                          <a:spcPts val="2939"/>
                        </a:lnSpc>
                      </a:pPr>
                      <a:r>
                        <a:rPr lang="en-US" sz="2099">
                          <a:solidFill>
                            <a:srgbClr val="000000"/>
                          </a:solidFill>
                          <a:latin typeface="Open Sauce"/>
                        </a:rPr>
                        <a:t>                                        -  12 colonnes, incluant les ID, pays, âge, sexe, origine, mois, année, acquéreur et prix.</a:t>
                      </a:r>
                    </a:p>
                    <a:p>
                      <a:pPr algn="ctr">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93589">
                <a:tc>
                  <a:txBody>
                    <a:bodyPr anchor="t" rtlCol="false"/>
                    <a:lstStyle/>
                    <a:p>
                      <a:pPr algn="ctr">
                        <a:lnSpc>
                          <a:spcPts val="3639"/>
                        </a:lnSpc>
                        <a:defRPr/>
                      </a:pPr>
                      <a:r>
                        <a:rPr lang="en-US" sz="2599">
                          <a:solidFill>
                            <a:srgbClr val="000000"/>
                          </a:solidFill>
                          <a:latin typeface="Open Sauce"/>
                        </a:rPr>
                        <a:t>FT_cleanID.dta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Open Sauce"/>
                        </a:rPr>
                        <a:t>La base de donnée:     -  382 observations et 475 variables </a:t>
                      </a:r>
                      <a:endParaRPr lang="en-US" sz="1100"/>
                    </a:p>
                    <a:p>
                      <a:pPr algn="l">
                        <a:lnSpc>
                          <a:spcPts val="2939"/>
                        </a:lnSpc>
                      </a:pPr>
                      <a:r>
                        <a:rPr lang="en-US" sz="2099">
                          <a:solidFill>
                            <a:srgbClr val="000000"/>
                          </a:solidFill>
                          <a:latin typeface="Open Sauce"/>
                        </a:rPr>
                        <a:t>                                       -  informations socio-économiques et démographiques, incluant des indicateurs de viabilité et d'intensité de l'émigration.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3" id="3"/>
          <p:cNvGrpSpPr/>
          <p:nvPr/>
        </p:nvGrpSpPr>
        <p:grpSpPr>
          <a:xfrm rot="0">
            <a:off x="14317281" y="1892874"/>
            <a:ext cx="3576916" cy="7469348"/>
            <a:chOff x="0" y="0"/>
            <a:chExt cx="942068" cy="1967236"/>
          </a:xfrm>
        </p:grpSpPr>
        <p:sp>
          <p:nvSpPr>
            <p:cNvPr name="Freeform 4" id="4"/>
            <p:cNvSpPr/>
            <p:nvPr/>
          </p:nvSpPr>
          <p:spPr>
            <a:xfrm flipH="false" flipV="false" rot="0">
              <a:off x="0" y="0"/>
              <a:ext cx="942068" cy="1967236"/>
            </a:xfrm>
            <a:custGeom>
              <a:avLst/>
              <a:gdLst/>
              <a:ahLst/>
              <a:cxnLst/>
              <a:rect r="r" b="b" t="t" l="l"/>
              <a:pathLst>
                <a:path h="1967236" w="942068">
                  <a:moveTo>
                    <a:pt x="110385" y="0"/>
                  </a:moveTo>
                  <a:lnTo>
                    <a:pt x="831683" y="0"/>
                  </a:lnTo>
                  <a:cubicBezTo>
                    <a:pt x="892647" y="0"/>
                    <a:pt x="942068" y="49421"/>
                    <a:pt x="942068" y="110385"/>
                  </a:cubicBezTo>
                  <a:lnTo>
                    <a:pt x="942068" y="1856851"/>
                  </a:lnTo>
                  <a:cubicBezTo>
                    <a:pt x="942068" y="1886127"/>
                    <a:pt x="930439" y="1914204"/>
                    <a:pt x="909737" y="1934905"/>
                  </a:cubicBezTo>
                  <a:cubicBezTo>
                    <a:pt x="889036" y="1955606"/>
                    <a:pt x="860959" y="1967236"/>
                    <a:pt x="831683" y="1967236"/>
                  </a:cubicBezTo>
                  <a:lnTo>
                    <a:pt x="110385" y="1967236"/>
                  </a:lnTo>
                  <a:cubicBezTo>
                    <a:pt x="81109" y="1967236"/>
                    <a:pt x="53032" y="1955606"/>
                    <a:pt x="32331" y="1934905"/>
                  </a:cubicBezTo>
                  <a:cubicBezTo>
                    <a:pt x="11630" y="1914204"/>
                    <a:pt x="0" y="1886127"/>
                    <a:pt x="0" y="1856851"/>
                  </a:cubicBezTo>
                  <a:lnTo>
                    <a:pt x="0" y="110385"/>
                  </a:lnTo>
                  <a:cubicBezTo>
                    <a:pt x="0" y="81109"/>
                    <a:pt x="11630" y="53032"/>
                    <a:pt x="32331" y="32331"/>
                  </a:cubicBezTo>
                  <a:cubicBezTo>
                    <a:pt x="53032" y="11630"/>
                    <a:pt x="81109" y="0"/>
                    <a:pt x="110385" y="0"/>
                  </a:cubicBezTo>
                  <a:close/>
                </a:path>
              </a:pathLst>
            </a:custGeom>
            <a:solidFill>
              <a:srgbClr val="124B3D"/>
            </a:solidFill>
          </p:spPr>
        </p:sp>
        <p:sp>
          <p:nvSpPr>
            <p:cNvPr name="TextBox 5" id="5"/>
            <p:cNvSpPr txBox="true"/>
            <p:nvPr/>
          </p:nvSpPr>
          <p:spPr>
            <a:xfrm>
              <a:off x="0" y="-38100"/>
              <a:ext cx="942068" cy="2005336"/>
            </a:xfrm>
            <a:prstGeom prst="rect">
              <a:avLst/>
            </a:prstGeom>
          </p:spPr>
          <p:txBody>
            <a:bodyPr anchor="ctr" rtlCol="false" tIns="50800" lIns="50800" bIns="50800" rIns="50800"/>
            <a:lstStyle/>
            <a:p>
              <a:pPr algn="ctr">
                <a:lnSpc>
                  <a:spcPts val="2799"/>
                </a:lnSpc>
              </a:pPr>
              <a:r>
                <a:rPr lang="en-US" sz="1999" spc="39">
                  <a:solidFill>
                    <a:srgbClr val="FFFFFF"/>
                  </a:solidFill>
                  <a:latin typeface="Open Sauce"/>
                </a:rPr>
                <a:t>Le dofile nettoie les données en cinq étapes : il gère les identifiants (ID) pour assurer leur unicité et génère des variables de localisation, calcule la taille des ménages en résumant les membres et remplaçant les valeurs manquantes par zéro, nettoie les données de ventes de bétail et harmonise les valeurs, restructure les données d'émigration, puis compresse et sauvegarde les fichiers nettoyés.</a:t>
              </a:r>
            </a:p>
          </p:txBody>
        </p:sp>
      </p:grpSp>
      <p:sp>
        <p:nvSpPr>
          <p:cNvPr name="TextBox 6" id="6"/>
          <p:cNvSpPr txBox="true"/>
          <p:nvPr/>
        </p:nvSpPr>
        <p:spPr>
          <a:xfrm rot="0">
            <a:off x="1761905" y="125096"/>
            <a:ext cx="14764191" cy="903604"/>
          </a:xfrm>
          <a:prstGeom prst="rect">
            <a:avLst/>
          </a:prstGeom>
        </p:spPr>
        <p:txBody>
          <a:bodyPr anchor="t" rtlCol="false" tIns="0" lIns="0" bIns="0" rIns="0">
            <a:spAutoFit/>
          </a:bodyPr>
          <a:lstStyle/>
          <a:p>
            <a:pPr algn="l">
              <a:lnSpc>
                <a:spcPts val="7420"/>
              </a:lnSpc>
            </a:pPr>
            <a:r>
              <a:rPr lang="en-US" sz="5300">
                <a:solidFill>
                  <a:srgbClr val="1A3B29"/>
                </a:solidFill>
                <a:latin typeface="Open Sauce Heavy"/>
              </a:rPr>
              <a:t>I-</a:t>
            </a:r>
            <a:r>
              <a:rPr lang="en-US" sz="5300">
                <a:solidFill>
                  <a:srgbClr val="1A3B29"/>
                </a:solidFill>
                <a:latin typeface="Open Sauce Heavy"/>
              </a:rPr>
              <a:t> Préparation et nettoyage des données </a:t>
            </a:r>
          </a:p>
        </p:txBody>
      </p:sp>
    </p:spTree>
  </p:cSld>
  <p:clrMapOvr>
    <a:masterClrMapping/>
  </p:clrMapOvr>
  <p:transition spd="fast">
    <p:cover dir="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4435070" y="6938513"/>
            <a:ext cx="11804585" cy="1837667"/>
            <a:chOff x="0" y="0"/>
            <a:chExt cx="3993156" cy="621631"/>
          </a:xfrm>
        </p:grpSpPr>
        <p:sp>
          <p:nvSpPr>
            <p:cNvPr name="Freeform 4" id="4"/>
            <p:cNvSpPr/>
            <p:nvPr/>
          </p:nvSpPr>
          <p:spPr>
            <a:xfrm flipH="false" flipV="false" rot="0">
              <a:off x="0" y="0"/>
              <a:ext cx="3993156" cy="621631"/>
            </a:xfrm>
            <a:custGeom>
              <a:avLst/>
              <a:gdLst/>
              <a:ahLst/>
              <a:cxnLst/>
              <a:rect r="r" b="b" t="t" l="l"/>
              <a:pathLst>
                <a:path h="621631" w="3993156">
                  <a:moveTo>
                    <a:pt x="0" y="0"/>
                  </a:moveTo>
                  <a:lnTo>
                    <a:pt x="3993156" y="0"/>
                  </a:lnTo>
                  <a:lnTo>
                    <a:pt x="3993156" y="621631"/>
                  </a:lnTo>
                  <a:lnTo>
                    <a:pt x="0" y="621631"/>
                  </a:lnTo>
                  <a:close/>
                </a:path>
              </a:pathLst>
            </a:custGeom>
            <a:solidFill>
              <a:srgbClr val="266041"/>
            </a:solidFill>
          </p:spPr>
        </p:sp>
      </p:grpSp>
      <p:sp>
        <p:nvSpPr>
          <p:cNvPr name="TextBox 5" id="5"/>
          <p:cNvSpPr txBox="true"/>
          <p:nvPr/>
        </p:nvSpPr>
        <p:spPr>
          <a:xfrm rot="0">
            <a:off x="4733448" y="7248064"/>
            <a:ext cx="11506207" cy="1094740"/>
          </a:xfrm>
          <a:prstGeom prst="rect">
            <a:avLst/>
          </a:prstGeom>
        </p:spPr>
        <p:txBody>
          <a:bodyPr anchor="t" rtlCol="false" tIns="0" lIns="0" bIns="0" rIns="0">
            <a:spAutoFit/>
          </a:bodyPr>
          <a:lstStyle/>
          <a:p>
            <a:pPr algn="l">
              <a:lnSpc>
                <a:spcPts val="8960"/>
              </a:lnSpc>
            </a:pPr>
            <a:r>
              <a:rPr lang="en-US" sz="6400">
                <a:solidFill>
                  <a:srgbClr val="FFFFFF"/>
                </a:solidFill>
                <a:latin typeface="Open Sauce Heavy"/>
              </a:rPr>
              <a:t>II-</a:t>
            </a:r>
            <a:r>
              <a:rPr lang="en-US" sz="6400">
                <a:solidFill>
                  <a:srgbClr val="FFFFFF"/>
                </a:solidFill>
                <a:latin typeface="Open Sauce Heavy"/>
              </a:rPr>
              <a:t> Subsistance du ménage </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59244" y="4705304"/>
            <a:ext cx="5791958" cy="1726144"/>
          </a:xfrm>
          <a:prstGeom prst="rect">
            <a:avLst/>
          </a:prstGeom>
        </p:spPr>
        <p:txBody>
          <a:bodyPr anchor="t" rtlCol="false" tIns="0" lIns="0" bIns="0" rIns="0">
            <a:spAutoFit/>
          </a:bodyPr>
          <a:lstStyle/>
          <a:p>
            <a:pPr algn="l">
              <a:lnSpc>
                <a:spcPts val="4586"/>
              </a:lnSpc>
            </a:pPr>
            <a:r>
              <a:rPr lang="en-US" sz="3821">
                <a:solidFill>
                  <a:srgbClr val="1A3B29"/>
                </a:solidFill>
                <a:latin typeface="Open Sauce Heavy"/>
              </a:rPr>
              <a:t>Nombre de mois d’autosuffisance de la production</a:t>
            </a:r>
          </a:p>
        </p:txBody>
      </p:sp>
      <p:sp>
        <p:nvSpPr>
          <p:cNvPr name="TextBox 3" id="3"/>
          <p:cNvSpPr txBox="true"/>
          <p:nvPr/>
        </p:nvSpPr>
        <p:spPr>
          <a:xfrm rot="0">
            <a:off x="622168" y="6359249"/>
            <a:ext cx="8521832" cy="3758861"/>
          </a:xfrm>
          <a:prstGeom prst="rect">
            <a:avLst/>
          </a:prstGeom>
        </p:spPr>
        <p:txBody>
          <a:bodyPr anchor="t" rtlCol="false" tIns="0" lIns="0" bIns="0" rIns="0">
            <a:spAutoFit/>
          </a:bodyPr>
          <a:lstStyle/>
          <a:p>
            <a:pPr algn="just">
              <a:lnSpc>
                <a:spcPts val="3343"/>
              </a:lnSpc>
            </a:pPr>
          </a:p>
          <a:p>
            <a:pPr algn="just" marL="515644" indent="-257822" lvl="1">
              <a:lnSpc>
                <a:spcPts val="3343"/>
              </a:lnSpc>
              <a:buFont typeface="Arial"/>
              <a:buChar char="•"/>
            </a:pPr>
            <a:r>
              <a:rPr lang="en-US" sz="2388" spc="47">
                <a:solidFill>
                  <a:srgbClr val="1A3B29"/>
                </a:solidFill>
                <a:latin typeface="Open Sauce"/>
              </a:rPr>
              <a:t>Capacité des pays à subvenir à ses besoins alimentaires en fonction de sa production agricole ;</a:t>
            </a:r>
          </a:p>
          <a:p>
            <a:pPr algn="just" marL="515644" indent="-257822" lvl="1">
              <a:lnSpc>
                <a:spcPts val="3343"/>
              </a:lnSpc>
              <a:buFont typeface="Arial"/>
              <a:buChar char="•"/>
            </a:pPr>
            <a:r>
              <a:rPr lang="en-US" sz="2388" spc="47">
                <a:solidFill>
                  <a:srgbClr val="1A3B29"/>
                </a:solidFill>
                <a:latin typeface="Open Sauce"/>
              </a:rPr>
              <a:t>Le Niger: 6mois d’autosuffisance </a:t>
            </a:r>
          </a:p>
          <a:p>
            <a:pPr algn="just" marL="515644" indent="-257822" lvl="1">
              <a:lnSpc>
                <a:spcPts val="3343"/>
              </a:lnSpc>
              <a:buFont typeface="Arial"/>
              <a:buChar char="•"/>
            </a:pPr>
            <a:r>
              <a:rPr lang="en-US" sz="2388" spc="47">
                <a:solidFill>
                  <a:srgbClr val="1A3B29"/>
                </a:solidFill>
                <a:latin typeface="Open Sauce"/>
              </a:rPr>
              <a:t>Alors que</a:t>
            </a:r>
            <a:r>
              <a:rPr lang="en-US" sz="2388" spc="47">
                <a:solidFill>
                  <a:srgbClr val="1A3B29"/>
                </a:solidFill>
                <a:latin typeface="Open Sauce"/>
              </a:rPr>
              <a:t> le Sénégal et la Mauritanie c’est 4mois ,</a:t>
            </a:r>
          </a:p>
          <a:p>
            <a:pPr algn="just" marL="515644" indent="-257822" lvl="1">
              <a:lnSpc>
                <a:spcPts val="3343"/>
              </a:lnSpc>
              <a:buFont typeface="Arial"/>
              <a:buChar char="•"/>
            </a:pPr>
            <a:r>
              <a:rPr lang="en-US" sz="2388" spc="47">
                <a:solidFill>
                  <a:srgbClr val="1A3B29"/>
                </a:solidFill>
                <a:latin typeface="Open Sauce"/>
              </a:rPr>
              <a:t>Peut</a:t>
            </a:r>
            <a:r>
              <a:rPr lang="en-US" sz="2388" spc="47">
                <a:solidFill>
                  <a:srgbClr val="1A3B29"/>
                </a:solidFill>
                <a:latin typeface="Open Sauce"/>
              </a:rPr>
              <a:t> être expliqué par de nombreux facteurs tels que  la résilience de certaines cultures aux aléas climatiques ou encore des politiques agricoles.</a:t>
            </a:r>
          </a:p>
          <a:p>
            <a:pPr algn="just">
              <a:lnSpc>
                <a:spcPts val="3343"/>
              </a:lnSpc>
            </a:pPr>
          </a:p>
        </p:txBody>
      </p:sp>
      <p:grpSp>
        <p:nvGrpSpPr>
          <p:cNvPr name="Group 4" id="4"/>
          <p:cNvGrpSpPr/>
          <p:nvPr/>
        </p:nvGrpSpPr>
        <p:grpSpPr>
          <a:xfrm rot="0">
            <a:off x="10198313" y="5348308"/>
            <a:ext cx="6718049" cy="4762061"/>
            <a:chOff x="0" y="0"/>
            <a:chExt cx="8957399" cy="6349414"/>
          </a:xfrm>
        </p:grpSpPr>
        <p:pic>
          <p:nvPicPr>
            <p:cNvPr name="Picture 5" id="5"/>
            <p:cNvPicPr>
              <a:picLocks noChangeAspect="true"/>
            </p:cNvPicPr>
            <p:nvPr/>
          </p:nvPicPr>
          <p:blipFill>
            <a:blip r:embed="rId2"/>
            <a:srcRect l="0" t="1218" r="0" b="1218"/>
            <a:stretch>
              <a:fillRect/>
            </a:stretch>
          </p:blipFill>
          <p:spPr>
            <a:xfrm flipH="false" flipV="false">
              <a:off x="0" y="0"/>
              <a:ext cx="8957399" cy="6349414"/>
            </a:xfrm>
            <a:prstGeom prst="rect">
              <a:avLst/>
            </a:prstGeom>
          </p:spPr>
        </p:pic>
      </p:grpSp>
      <p:sp>
        <p:nvSpPr>
          <p:cNvPr name="TextBox 6" id="6"/>
          <p:cNvSpPr txBox="true"/>
          <p:nvPr/>
        </p:nvSpPr>
        <p:spPr>
          <a:xfrm rot="0">
            <a:off x="622168" y="409575"/>
            <a:ext cx="6266109" cy="1228725"/>
          </a:xfrm>
          <a:prstGeom prst="rect">
            <a:avLst/>
          </a:prstGeom>
        </p:spPr>
        <p:txBody>
          <a:bodyPr anchor="t" rtlCol="false" tIns="0" lIns="0" bIns="0" rIns="0">
            <a:spAutoFit/>
          </a:bodyPr>
          <a:lstStyle/>
          <a:p>
            <a:pPr algn="l">
              <a:lnSpc>
                <a:spcPts val="4800"/>
              </a:lnSpc>
            </a:pPr>
            <a:r>
              <a:rPr lang="en-US" sz="4000">
                <a:solidFill>
                  <a:srgbClr val="1A3B29"/>
                </a:solidFill>
                <a:latin typeface="Open Sauce Heavy"/>
              </a:rPr>
              <a:t>Proportion des familles pratiquant l’agriculture</a:t>
            </a:r>
          </a:p>
        </p:txBody>
      </p:sp>
      <p:sp>
        <p:nvSpPr>
          <p:cNvPr name="TextBox 7" id="7"/>
          <p:cNvSpPr txBox="true"/>
          <p:nvPr/>
        </p:nvSpPr>
        <p:spPr>
          <a:xfrm rot="0">
            <a:off x="622168" y="2022810"/>
            <a:ext cx="8521832" cy="2501519"/>
          </a:xfrm>
          <a:prstGeom prst="rect">
            <a:avLst/>
          </a:prstGeom>
        </p:spPr>
        <p:txBody>
          <a:bodyPr anchor="t" rtlCol="false" tIns="0" lIns="0" bIns="0" rIns="0">
            <a:spAutoFit/>
          </a:bodyPr>
          <a:lstStyle/>
          <a:p>
            <a:pPr algn="l" marL="516002" indent="-258001" lvl="1">
              <a:lnSpc>
                <a:spcPts val="3346"/>
              </a:lnSpc>
              <a:buFont typeface="Arial"/>
              <a:buChar char="•"/>
            </a:pPr>
            <a:r>
              <a:rPr lang="en-US" sz="2390" spc="47">
                <a:solidFill>
                  <a:srgbClr val="1A3B29"/>
                </a:solidFill>
                <a:latin typeface="Open Sauce"/>
              </a:rPr>
              <a:t>Au Burkina Faso, tous ceux qui pratiquent l’élevage font également de l’agriculture;</a:t>
            </a:r>
          </a:p>
          <a:p>
            <a:pPr algn="l" marL="516002" indent="-258001" lvl="1">
              <a:lnSpc>
                <a:spcPts val="3346"/>
              </a:lnSpc>
              <a:buFont typeface="Arial"/>
              <a:buChar char="•"/>
            </a:pPr>
            <a:r>
              <a:rPr lang="en-US" sz="2390" spc="47">
                <a:solidFill>
                  <a:srgbClr val="1A3B29"/>
                </a:solidFill>
                <a:latin typeface="Open Sauce"/>
              </a:rPr>
              <a:t>Au Niger : 94%</a:t>
            </a:r>
          </a:p>
          <a:p>
            <a:pPr algn="l" marL="516002" indent="-258001" lvl="1">
              <a:lnSpc>
                <a:spcPts val="3346"/>
              </a:lnSpc>
              <a:buFont typeface="Arial"/>
              <a:buChar char="•"/>
            </a:pPr>
            <a:r>
              <a:rPr lang="en-US" sz="2390" spc="47">
                <a:solidFill>
                  <a:srgbClr val="1A3B29"/>
                </a:solidFill>
                <a:latin typeface="Open Sauce"/>
              </a:rPr>
              <a:t>En revanche, au Mali c’est juste un peu plus de la moitié, soit 57,14%.</a:t>
            </a:r>
          </a:p>
          <a:p>
            <a:pPr algn="l">
              <a:lnSpc>
                <a:spcPts val="3346"/>
              </a:lnSpc>
            </a:pPr>
          </a:p>
        </p:txBody>
      </p:sp>
      <p:sp>
        <p:nvSpPr>
          <p:cNvPr name="Freeform 8" id="8"/>
          <p:cNvSpPr/>
          <p:nvPr/>
        </p:nvSpPr>
        <p:spPr>
          <a:xfrm flipH="false" flipV="false" rot="0">
            <a:off x="10198313" y="240707"/>
            <a:ext cx="6718049" cy="4902793"/>
          </a:xfrm>
          <a:custGeom>
            <a:avLst/>
            <a:gdLst/>
            <a:ahLst/>
            <a:cxnLst/>
            <a:rect r="r" b="b" t="t" l="l"/>
            <a:pathLst>
              <a:path h="4902793" w="6718049">
                <a:moveTo>
                  <a:pt x="0" y="0"/>
                </a:moveTo>
                <a:lnTo>
                  <a:pt x="6718049" y="0"/>
                </a:lnTo>
                <a:lnTo>
                  <a:pt x="6718049" y="4902793"/>
                </a:lnTo>
                <a:lnTo>
                  <a:pt x="0" y="4902793"/>
                </a:lnTo>
                <a:lnTo>
                  <a:pt x="0" y="0"/>
                </a:lnTo>
                <a:close/>
              </a:path>
            </a:pathLst>
          </a:custGeom>
          <a:blipFill>
            <a:blip r:embed="rId3"/>
            <a:stretch>
              <a:fillRect l="-1667" t="0" r="-1582" b="-2791"/>
            </a:stretch>
          </a:blipFill>
          <a:ln w="66675" cap="rnd">
            <a:solidFill>
              <a:srgbClr val="000000"/>
            </a:solidFill>
            <a:prstDash val="solid"/>
            <a:round/>
          </a:ln>
        </p:spPr>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57379" y="4962608"/>
            <a:ext cx="7098801" cy="1228725"/>
          </a:xfrm>
          <a:prstGeom prst="rect">
            <a:avLst/>
          </a:prstGeom>
        </p:spPr>
        <p:txBody>
          <a:bodyPr anchor="t" rtlCol="false" tIns="0" lIns="0" bIns="0" rIns="0">
            <a:spAutoFit/>
          </a:bodyPr>
          <a:lstStyle/>
          <a:p>
            <a:pPr algn="l">
              <a:lnSpc>
                <a:spcPts val="4800"/>
              </a:lnSpc>
            </a:pPr>
            <a:r>
              <a:rPr lang="en-US" sz="4000">
                <a:solidFill>
                  <a:srgbClr val="1A3B29"/>
                </a:solidFill>
                <a:latin typeface="Open Sauce Heavy"/>
              </a:rPr>
              <a:t>Taille du cheptel en Unités de Bétail Tropical</a:t>
            </a:r>
          </a:p>
        </p:txBody>
      </p:sp>
      <p:grpSp>
        <p:nvGrpSpPr>
          <p:cNvPr name="Group 3" id="3"/>
          <p:cNvGrpSpPr/>
          <p:nvPr/>
        </p:nvGrpSpPr>
        <p:grpSpPr>
          <a:xfrm rot="0">
            <a:off x="10430888" y="5581733"/>
            <a:ext cx="6550848" cy="4639227"/>
            <a:chOff x="0" y="0"/>
            <a:chExt cx="8734464" cy="6185636"/>
          </a:xfrm>
        </p:grpSpPr>
        <p:pic>
          <p:nvPicPr>
            <p:cNvPr name="Picture 4" id="4"/>
            <p:cNvPicPr>
              <a:picLocks noChangeAspect="true"/>
            </p:cNvPicPr>
            <p:nvPr/>
          </p:nvPicPr>
          <p:blipFill>
            <a:blip r:embed="rId2"/>
            <a:srcRect l="0" t="1263" r="0" b="1263"/>
            <a:stretch>
              <a:fillRect/>
            </a:stretch>
          </p:blipFill>
          <p:spPr>
            <a:xfrm flipH="false" flipV="false">
              <a:off x="0" y="0"/>
              <a:ext cx="8734464" cy="6185636"/>
            </a:xfrm>
            <a:prstGeom prst="rect">
              <a:avLst/>
            </a:prstGeom>
          </p:spPr>
        </p:pic>
      </p:grpSp>
      <p:sp>
        <p:nvSpPr>
          <p:cNvPr name="TextBox 5" id="5"/>
          <p:cNvSpPr txBox="true"/>
          <p:nvPr/>
        </p:nvSpPr>
        <p:spPr>
          <a:xfrm rot="0">
            <a:off x="311653" y="6315075"/>
            <a:ext cx="9369412" cy="4007739"/>
          </a:xfrm>
          <a:prstGeom prst="rect">
            <a:avLst/>
          </a:prstGeom>
        </p:spPr>
        <p:txBody>
          <a:bodyPr anchor="t" rtlCol="false" tIns="0" lIns="0" bIns="0" rIns="0">
            <a:spAutoFit/>
          </a:bodyPr>
          <a:lstStyle/>
          <a:p>
            <a:pPr algn="l">
              <a:lnSpc>
                <a:spcPts val="3346"/>
              </a:lnSpc>
            </a:pPr>
          </a:p>
          <a:p>
            <a:pPr algn="l" marL="494412" indent="-247206" lvl="1">
              <a:lnSpc>
                <a:spcPts val="3206"/>
              </a:lnSpc>
              <a:buFont typeface="Arial"/>
              <a:buChar char="•"/>
            </a:pPr>
            <a:r>
              <a:rPr lang="en-US" sz="2290" spc="45">
                <a:solidFill>
                  <a:srgbClr val="1A3B29"/>
                </a:solidFill>
                <a:latin typeface="Open Sauce"/>
              </a:rPr>
              <a:t> La Mauritanie a la plus grande valeur, suivie du Mali et du Sénégal. </a:t>
            </a:r>
          </a:p>
          <a:p>
            <a:pPr algn="l" marL="494412" indent="-247206" lvl="1">
              <a:lnSpc>
                <a:spcPts val="3206"/>
              </a:lnSpc>
              <a:buFont typeface="Arial"/>
              <a:buChar char="•"/>
            </a:pPr>
            <a:r>
              <a:rPr lang="en-US" sz="2290" spc="45">
                <a:solidFill>
                  <a:srgbClr val="1A3B29"/>
                </a:solidFill>
                <a:latin typeface="Open Sauce"/>
              </a:rPr>
              <a:t>Le Burkina Faso et le Niger ont des cheptels plus petits, </a:t>
            </a:r>
          </a:p>
          <a:p>
            <a:pPr algn="l" marL="494412" indent="-247206" lvl="1">
              <a:lnSpc>
                <a:spcPts val="3206"/>
              </a:lnSpc>
              <a:buFont typeface="Arial"/>
              <a:buChar char="•"/>
            </a:pPr>
            <a:r>
              <a:rPr lang="en-US" sz="2290" spc="45">
                <a:solidFill>
                  <a:srgbClr val="1A3B29"/>
                </a:solidFill>
                <a:latin typeface="Open Sauce"/>
              </a:rPr>
              <a:t>Ceci indique</a:t>
            </a:r>
            <a:r>
              <a:rPr lang="en-US" sz="2290" spc="45">
                <a:solidFill>
                  <a:srgbClr val="1A3B29"/>
                </a:solidFill>
                <a:latin typeface="Open Sauce"/>
              </a:rPr>
              <a:t> une forte capacité pour l’élevage en Mauritanie, Mali et Sénégal, et moins au Burkina Faso et Niger.</a:t>
            </a:r>
          </a:p>
          <a:p>
            <a:pPr algn="l" marL="494412" indent="-247206" lvl="1">
              <a:lnSpc>
                <a:spcPts val="3206"/>
              </a:lnSpc>
              <a:buFont typeface="Arial"/>
              <a:buChar char="•"/>
            </a:pPr>
            <a:r>
              <a:rPr lang="en-US" sz="2290" spc="45">
                <a:solidFill>
                  <a:srgbClr val="1A3B29"/>
                </a:solidFill>
                <a:latin typeface="Open Sauce"/>
              </a:rPr>
              <a:t> Ceci pouvant être liée à des conditions environnementales qui favorisent une production animale plus intensive.</a:t>
            </a:r>
          </a:p>
          <a:p>
            <a:pPr algn="l">
              <a:lnSpc>
                <a:spcPts val="3206"/>
              </a:lnSpc>
            </a:pPr>
          </a:p>
        </p:txBody>
      </p:sp>
      <p:sp>
        <p:nvSpPr>
          <p:cNvPr name="TextBox 6" id="6"/>
          <p:cNvSpPr txBox="true"/>
          <p:nvPr/>
        </p:nvSpPr>
        <p:spPr>
          <a:xfrm rot="0">
            <a:off x="657379" y="367571"/>
            <a:ext cx="6618595" cy="1322257"/>
          </a:xfrm>
          <a:prstGeom prst="rect">
            <a:avLst/>
          </a:prstGeom>
        </p:spPr>
        <p:txBody>
          <a:bodyPr anchor="t" rtlCol="false" tIns="0" lIns="0" bIns="0" rIns="0">
            <a:spAutoFit/>
          </a:bodyPr>
          <a:lstStyle/>
          <a:p>
            <a:pPr algn="l">
              <a:lnSpc>
                <a:spcPts val="5240"/>
              </a:lnSpc>
            </a:pPr>
            <a:r>
              <a:rPr lang="en-US" sz="4367">
                <a:solidFill>
                  <a:srgbClr val="1A3B29"/>
                </a:solidFill>
                <a:latin typeface="Open Sauce Heavy"/>
              </a:rPr>
              <a:t>Taille du ménage en équivalent adulte </a:t>
            </a:r>
          </a:p>
        </p:txBody>
      </p:sp>
      <p:sp>
        <p:nvSpPr>
          <p:cNvPr name="TextBox 7" id="7"/>
          <p:cNvSpPr txBox="true"/>
          <p:nvPr/>
        </p:nvSpPr>
        <p:spPr>
          <a:xfrm rot="0">
            <a:off x="657379" y="2219517"/>
            <a:ext cx="7098801" cy="2082363"/>
          </a:xfrm>
          <a:prstGeom prst="rect">
            <a:avLst/>
          </a:prstGeom>
        </p:spPr>
        <p:txBody>
          <a:bodyPr anchor="t" rtlCol="false" tIns="0" lIns="0" bIns="0" rIns="0">
            <a:spAutoFit/>
          </a:bodyPr>
          <a:lstStyle/>
          <a:p>
            <a:pPr algn="l" marL="516476" indent="-258238" lvl="1">
              <a:lnSpc>
                <a:spcPts val="3349"/>
              </a:lnSpc>
              <a:buFont typeface="Arial"/>
              <a:buChar char="•"/>
            </a:pPr>
            <a:r>
              <a:rPr lang="en-US" sz="2392" spc="47">
                <a:solidFill>
                  <a:srgbClr val="1A3B29"/>
                </a:solidFill>
                <a:latin typeface="Open Sauce"/>
              </a:rPr>
              <a:t>Pour comparer les ménages en fonction de leur taille et composition;</a:t>
            </a:r>
          </a:p>
          <a:p>
            <a:pPr algn="just" marL="516476" indent="-258238" lvl="1">
              <a:lnSpc>
                <a:spcPts val="3349"/>
              </a:lnSpc>
              <a:buFont typeface="Arial"/>
              <a:buChar char="•"/>
            </a:pPr>
            <a:r>
              <a:rPr lang="en-US" sz="2392" spc="47">
                <a:solidFill>
                  <a:srgbClr val="1A3B29"/>
                </a:solidFill>
                <a:latin typeface="Open Sauce"/>
              </a:rPr>
              <a:t>Plus grande valeur est celle du Sénégal avec 22,36.</a:t>
            </a:r>
          </a:p>
          <a:p>
            <a:pPr algn="l">
              <a:lnSpc>
                <a:spcPts val="3349"/>
              </a:lnSpc>
            </a:pPr>
          </a:p>
        </p:txBody>
      </p:sp>
      <p:grpSp>
        <p:nvGrpSpPr>
          <p:cNvPr name="Group 8" id="8"/>
          <p:cNvGrpSpPr/>
          <p:nvPr/>
        </p:nvGrpSpPr>
        <p:grpSpPr>
          <a:xfrm rot="0">
            <a:off x="10430888" y="194479"/>
            <a:ext cx="6550848" cy="4761640"/>
            <a:chOff x="0" y="0"/>
            <a:chExt cx="8734464" cy="6348854"/>
          </a:xfrm>
        </p:grpSpPr>
        <p:pic>
          <p:nvPicPr>
            <p:cNvPr name="Picture 9" id="9"/>
            <p:cNvPicPr>
              <a:picLocks noChangeAspect="true"/>
            </p:cNvPicPr>
            <p:nvPr/>
          </p:nvPicPr>
          <p:blipFill>
            <a:blip r:embed="rId3"/>
            <a:srcRect l="22" t="0" r="22" b="0"/>
            <a:stretch>
              <a:fillRect/>
            </a:stretch>
          </p:blipFill>
          <p:spPr>
            <a:xfrm flipH="false" flipV="false">
              <a:off x="0" y="0"/>
              <a:ext cx="8734464" cy="6348854"/>
            </a:xfrm>
            <a:prstGeom prst="rect">
              <a:avLst/>
            </a:prstGeom>
          </p:spPr>
        </p:pic>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57379" y="669894"/>
            <a:ext cx="7656353" cy="1533525"/>
          </a:xfrm>
          <a:prstGeom prst="rect">
            <a:avLst/>
          </a:prstGeom>
        </p:spPr>
        <p:txBody>
          <a:bodyPr anchor="t" rtlCol="false" tIns="0" lIns="0" bIns="0" rIns="0">
            <a:spAutoFit/>
          </a:bodyPr>
          <a:lstStyle/>
          <a:p>
            <a:pPr algn="ctr">
              <a:lnSpc>
                <a:spcPts val="6000"/>
              </a:lnSpc>
            </a:pPr>
            <a:r>
              <a:rPr lang="en-US" sz="5000">
                <a:solidFill>
                  <a:srgbClr val="1A3B29"/>
                </a:solidFill>
                <a:latin typeface="Open Sauce Heavy"/>
              </a:rPr>
              <a:t>Indicateur de Viabilité de l’élevage</a:t>
            </a:r>
          </a:p>
        </p:txBody>
      </p:sp>
      <p:sp>
        <p:nvSpPr>
          <p:cNvPr name="TextBox 3" id="3"/>
          <p:cNvSpPr txBox="true"/>
          <p:nvPr/>
        </p:nvSpPr>
        <p:spPr>
          <a:xfrm rot="0">
            <a:off x="657379" y="2689716"/>
            <a:ext cx="8887668" cy="6170549"/>
          </a:xfrm>
          <a:prstGeom prst="rect">
            <a:avLst/>
          </a:prstGeom>
        </p:spPr>
        <p:txBody>
          <a:bodyPr anchor="t" rtlCol="false" tIns="0" lIns="0" bIns="0" rIns="0">
            <a:spAutoFit/>
          </a:bodyPr>
          <a:lstStyle/>
          <a:p>
            <a:pPr algn="just" marL="580770" indent="-290385" lvl="1">
              <a:lnSpc>
                <a:spcPts val="3765"/>
              </a:lnSpc>
              <a:buFont typeface="Arial"/>
              <a:buChar char="•"/>
            </a:pPr>
            <a:r>
              <a:rPr lang="en-US" sz="2689" spc="53">
                <a:solidFill>
                  <a:srgbClr val="1A3B29"/>
                </a:solidFill>
                <a:latin typeface="Open Sauce"/>
              </a:rPr>
              <a:t>Une valeur étant élevée peut indiquer qu’un pays a des niveaux de productivités élevées dans son secteur de l’élevage;</a:t>
            </a:r>
          </a:p>
          <a:p>
            <a:pPr algn="just" marL="580770" indent="-290385" lvl="1">
              <a:lnSpc>
                <a:spcPts val="3765"/>
              </a:lnSpc>
              <a:buFont typeface="Arial"/>
              <a:buChar char="•"/>
            </a:pPr>
            <a:r>
              <a:rPr lang="en-US" sz="2689" spc="53">
                <a:solidFill>
                  <a:srgbClr val="1A3B29"/>
                </a:solidFill>
                <a:latin typeface="Open Sauce"/>
              </a:rPr>
              <a:t>La Mauritanie a l'indicateur le plus élevé (9.6) contrairement au Burkina Faso a l'indicateur le plus bas (3,34), indiquant une moindre viabilité de l'élevage et donc des niveaux de productivités moins élevées dans ce secteur.</a:t>
            </a:r>
          </a:p>
          <a:p>
            <a:pPr algn="just" marL="580770" indent="-290385" lvl="1">
              <a:lnSpc>
                <a:spcPts val="3765"/>
              </a:lnSpc>
              <a:buFont typeface="Arial"/>
              <a:buChar char="•"/>
            </a:pPr>
            <a:r>
              <a:rPr lang="en-US" sz="2689" spc="53">
                <a:solidFill>
                  <a:srgbClr val="1A3B29"/>
                </a:solidFill>
                <a:latin typeface="Open Sauce"/>
              </a:rPr>
              <a:t>Il en ressort une relation négative entre l’indicateur de viabilité et la proportion des familles (L’indice de viabilité bas serait compensé par pratique intense d’agriculture).</a:t>
            </a:r>
          </a:p>
          <a:p>
            <a:pPr algn="just">
              <a:lnSpc>
                <a:spcPts val="3765"/>
              </a:lnSpc>
            </a:pPr>
          </a:p>
        </p:txBody>
      </p:sp>
      <p:sp>
        <p:nvSpPr>
          <p:cNvPr name="Freeform 4" id="4"/>
          <p:cNvSpPr/>
          <p:nvPr/>
        </p:nvSpPr>
        <p:spPr>
          <a:xfrm flipH="false" flipV="false" rot="0">
            <a:off x="10181880" y="2516614"/>
            <a:ext cx="7899460" cy="5895785"/>
          </a:xfrm>
          <a:custGeom>
            <a:avLst/>
            <a:gdLst/>
            <a:ahLst/>
            <a:cxnLst/>
            <a:rect r="r" b="b" t="t" l="l"/>
            <a:pathLst>
              <a:path h="5895785" w="7899460">
                <a:moveTo>
                  <a:pt x="0" y="0"/>
                </a:moveTo>
                <a:lnTo>
                  <a:pt x="7899460" y="0"/>
                </a:lnTo>
                <a:lnTo>
                  <a:pt x="7899460" y="5895785"/>
                </a:lnTo>
                <a:lnTo>
                  <a:pt x="0" y="5895785"/>
                </a:lnTo>
                <a:lnTo>
                  <a:pt x="0" y="0"/>
                </a:lnTo>
                <a:close/>
              </a:path>
            </a:pathLst>
          </a:custGeom>
          <a:blipFill>
            <a:blip r:embed="rId2"/>
            <a:stretch>
              <a:fillRect l="-388" t="0" r="-2336" b="0"/>
            </a:stretch>
          </a:blipFill>
          <a:ln w="66675" cap="rnd">
            <a:solidFill>
              <a:srgbClr val="000000"/>
            </a:solidFill>
            <a:prstDash val="solid"/>
            <a:round/>
          </a:ln>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371" y="5903373"/>
            <a:ext cx="5651915" cy="4116171"/>
          </a:xfrm>
          <a:custGeom>
            <a:avLst/>
            <a:gdLst/>
            <a:ahLst/>
            <a:cxnLst/>
            <a:rect r="r" b="b" t="t" l="l"/>
            <a:pathLst>
              <a:path h="4116171" w="5651915">
                <a:moveTo>
                  <a:pt x="0" y="0"/>
                </a:moveTo>
                <a:lnTo>
                  <a:pt x="5651915" y="0"/>
                </a:lnTo>
                <a:lnTo>
                  <a:pt x="5651915" y="4116171"/>
                </a:lnTo>
                <a:lnTo>
                  <a:pt x="0" y="4116171"/>
                </a:lnTo>
                <a:lnTo>
                  <a:pt x="0" y="0"/>
                </a:lnTo>
                <a:close/>
              </a:path>
            </a:pathLst>
          </a:custGeom>
          <a:blipFill>
            <a:blip r:embed="rId2"/>
            <a:stretch>
              <a:fillRect l="-5451" t="0" r="0" b="-5201"/>
            </a:stretch>
          </a:blipFill>
          <a:ln w="66675" cap="rnd">
            <a:solidFill>
              <a:srgbClr val="000000"/>
            </a:solidFill>
            <a:prstDash val="solid"/>
            <a:round/>
          </a:ln>
        </p:spPr>
      </p:sp>
      <p:sp>
        <p:nvSpPr>
          <p:cNvPr name="Freeform 3" id="3"/>
          <p:cNvSpPr/>
          <p:nvPr/>
        </p:nvSpPr>
        <p:spPr>
          <a:xfrm flipH="false" flipV="false" rot="0">
            <a:off x="12299281" y="5903373"/>
            <a:ext cx="5832179" cy="4116171"/>
          </a:xfrm>
          <a:custGeom>
            <a:avLst/>
            <a:gdLst/>
            <a:ahLst/>
            <a:cxnLst/>
            <a:rect r="r" b="b" t="t" l="l"/>
            <a:pathLst>
              <a:path h="4116171" w="5832179">
                <a:moveTo>
                  <a:pt x="0" y="0"/>
                </a:moveTo>
                <a:lnTo>
                  <a:pt x="5832179" y="0"/>
                </a:lnTo>
                <a:lnTo>
                  <a:pt x="5832179" y="4116171"/>
                </a:lnTo>
                <a:lnTo>
                  <a:pt x="0" y="4116171"/>
                </a:lnTo>
                <a:lnTo>
                  <a:pt x="0" y="0"/>
                </a:lnTo>
                <a:close/>
              </a:path>
            </a:pathLst>
          </a:custGeom>
          <a:blipFill>
            <a:blip r:embed="rId3"/>
            <a:stretch>
              <a:fillRect l="0" t="-8869" r="-7315" b="-1606"/>
            </a:stretch>
          </a:blipFill>
          <a:ln w="66675" cap="rnd">
            <a:solidFill>
              <a:srgbClr val="000000"/>
            </a:solidFill>
            <a:prstDash val="solid"/>
            <a:round/>
          </a:ln>
        </p:spPr>
      </p:sp>
      <p:sp>
        <p:nvSpPr>
          <p:cNvPr name="Freeform 4" id="4"/>
          <p:cNvSpPr/>
          <p:nvPr/>
        </p:nvSpPr>
        <p:spPr>
          <a:xfrm flipH="false" flipV="false" rot="0">
            <a:off x="12299281" y="923848"/>
            <a:ext cx="5832179" cy="4458340"/>
          </a:xfrm>
          <a:custGeom>
            <a:avLst/>
            <a:gdLst/>
            <a:ahLst/>
            <a:cxnLst/>
            <a:rect r="r" b="b" t="t" l="l"/>
            <a:pathLst>
              <a:path h="4458340" w="5832179">
                <a:moveTo>
                  <a:pt x="0" y="0"/>
                </a:moveTo>
                <a:lnTo>
                  <a:pt x="5832179" y="0"/>
                </a:lnTo>
                <a:lnTo>
                  <a:pt x="5832179" y="4458340"/>
                </a:lnTo>
                <a:lnTo>
                  <a:pt x="0" y="4458340"/>
                </a:lnTo>
                <a:lnTo>
                  <a:pt x="0" y="0"/>
                </a:lnTo>
                <a:close/>
              </a:path>
            </a:pathLst>
          </a:custGeom>
          <a:blipFill>
            <a:blip r:embed="rId4"/>
            <a:stretch>
              <a:fillRect l="-5214" t="0" r="0" b="0"/>
            </a:stretch>
          </a:blipFill>
          <a:ln w="66675" cap="rnd">
            <a:solidFill>
              <a:srgbClr val="000000"/>
            </a:solidFill>
            <a:prstDash val="solid"/>
            <a:round/>
          </a:ln>
        </p:spPr>
      </p:sp>
      <p:sp>
        <p:nvSpPr>
          <p:cNvPr name="Freeform 5" id="5"/>
          <p:cNvSpPr/>
          <p:nvPr/>
        </p:nvSpPr>
        <p:spPr>
          <a:xfrm flipH="false" flipV="false" rot="0">
            <a:off x="6145765" y="923848"/>
            <a:ext cx="5996470" cy="4458340"/>
          </a:xfrm>
          <a:custGeom>
            <a:avLst/>
            <a:gdLst/>
            <a:ahLst/>
            <a:cxnLst/>
            <a:rect r="r" b="b" t="t" l="l"/>
            <a:pathLst>
              <a:path h="4458340" w="5996470">
                <a:moveTo>
                  <a:pt x="0" y="0"/>
                </a:moveTo>
                <a:lnTo>
                  <a:pt x="5996470" y="0"/>
                </a:lnTo>
                <a:lnTo>
                  <a:pt x="5996470" y="4458340"/>
                </a:lnTo>
                <a:lnTo>
                  <a:pt x="0" y="4458340"/>
                </a:lnTo>
                <a:lnTo>
                  <a:pt x="0" y="0"/>
                </a:lnTo>
                <a:close/>
              </a:path>
            </a:pathLst>
          </a:custGeom>
          <a:blipFill>
            <a:blip r:embed="rId5"/>
            <a:stretch>
              <a:fillRect l="-4307" t="0" r="0" b="-1931"/>
            </a:stretch>
          </a:blipFill>
          <a:ln w="66675" cap="rnd">
            <a:solidFill>
              <a:srgbClr val="000000"/>
            </a:solidFill>
            <a:prstDash val="solid"/>
            <a:round/>
          </a:ln>
        </p:spPr>
      </p:sp>
      <p:sp>
        <p:nvSpPr>
          <p:cNvPr name="Freeform 6" id="6"/>
          <p:cNvSpPr/>
          <p:nvPr/>
        </p:nvSpPr>
        <p:spPr>
          <a:xfrm flipH="false" flipV="false" rot="0">
            <a:off x="0" y="1028700"/>
            <a:ext cx="5919398" cy="4353488"/>
          </a:xfrm>
          <a:custGeom>
            <a:avLst/>
            <a:gdLst/>
            <a:ahLst/>
            <a:cxnLst/>
            <a:rect r="r" b="b" t="t" l="l"/>
            <a:pathLst>
              <a:path h="4353488" w="5919398">
                <a:moveTo>
                  <a:pt x="0" y="0"/>
                </a:moveTo>
                <a:lnTo>
                  <a:pt x="5919398" y="0"/>
                </a:lnTo>
                <a:lnTo>
                  <a:pt x="5919398" y="4353488"/>
                </a:lnTo>
                <a:lnTo>
                  <a:pt x="0" y="4353488"/>
                </a:lnTo>
                <a:lnTo>
                  <a:pt x="0" y="0"/>
                </a:lnTo>
                <a:close/>
              </a:path>
            </a:pathLst>
          </a:custGeom>
          <a:blipFill>
            <a:blip r:embed="rId6"/>
            <a:stretch>
              <a:fillRect l="-4800" t="-1569" r="0" b="-1961"/>
            </a:stretch>
          </a:blipFill>
          <a:ln w="66675" cap="rnd">
            <a:solidFill>
              <a:srgbClr val="000000"/>
            </a:solidFill>
            <a:prstDash val="solid"/>
            <a:round/>
          </a:ln>
        </p:spPr>
      </p:sp>
      <p:sp>
        <p:nvSpPr>
          <p:cNvPr name="TextBox 7" id="7"/>
          <p:cNvSpPr txBox="true"/>
          <p:nvPr/>
        </p:nvSpPr>
        <p:spPr>
          <a:xfrm rot="0">
            <a:off x="5696286" y="5051937"/>
            <a:ext cx="6602995" cy="5190109"/>
          </a:xfrm>
          <a:prstGeom prst="rect">
            <a:avLst/>
          </a:prstGeom>
        </p:spPr>
        <p:txBody>
          <a:bodyPr anchor="t" rtlCol="false" tIns="0" lIns="0" bIns="0" rIns="0">
            <a:spAutoFit/>
          </a:bodyPr>
          <a:lstStyle/>
          <a:p>
            <a:pPr algn="l">
              <a:lnSpc>
                <a:spcPts val="3206"/>
              </a:lnSpc>
            </a:pPr>
          </a:p>
          <a:p>
            <a:pPr algn="l" marL="494412" indent="-247206" lvl="1">
              <a:lnSpc>
                <a:spcPts val="3206"/>
              </a:lnSpc>
              <a:buFont typeface="Arial"/>
              <a:buChar char="•"/>
            </a:pPr>
            <a:r>
              <a:rPr lang="en-US" sz="2290" spc="45">
                <a:solidFill>
                  <a:srgbClr val="1A3B29"/>
                </a:solidFill>
                <a:latin typeface="Open Sauce"/>
              </a:rPr>
              <a:t>Au Niger, tous les agriculteurs cultivent le mil, au Sénégal on a aussi 93,81%;</a:t>
            </a:r>
          </a:p>
          <a:p>
            <a:pPr algn="l" marL="494412" indent="-247206" lvl="1">
              <a:lnSpc>
                <a:spcPts val="3206"/>
              </a:lnSpc>
              <a:buFont typeface="Arial"/>
              <a:buChar char="•"/>
            </a:pPr>
            <a:r>
              <a:rPr lang="en-US" sz="2290" spc="45">
                <a:solidFill>
                  <a:srgbClr val="1A3B29"/>
                </a:solidFill>
                <a:latin typeface="Open Sauce"/>
              </a:rPr>
              <a:t>Les cultures maraichères et le riz sont présentes en moyenne proportions (environ de  20%) en Mauritanie et au Sénégal, en contraste avec les autres pays où les pourcentages avoisinent 0%;</a:t>
            </a:r>
          </a:p>
          <a:p>
            <a:pPr algn="l" marL="494412" indent="-247206" lvl="1">
              <a:lnSpc>
                <a:spcPts val="3206"/>
              </a:lnSpc>
              <a:buFont typeface="Arial"/>
              <a:buChar char="•"/>
            </a:pPr>
            <a:r>
              <a:rPr lang="en-US" sz="2290" spc="45">
                <a:solidFill>
                  <a:srgbClr val="1A3B29"/>
                </a:solidFill>
                <a:latin typeface="Open Sauce"/>
              </a:rPr>
              <a:t>Le coton, le Gombo, le Manioc, le Melon, l’oseille de guinée et le verger ont de très faibles proportions dans la totalité de ces pays </a:t>
            </a:r>
          </a:p>
          <a:p>
            <a:pPr algn="l">
              <a:lnSpc>
                <a:spcPts val="3206"/>
              </a:lnSpc>
            </a:pP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DAGHQsiyzBw</dc:identifier>
  <dcterms:modified xsi:type="dcterms:W3CDTF">2011-08-01T06:04:30Z</dcterms:modified>
  <cp:revision>1</cp:revision>
  <dc:title>Elevage Pastoral</dc:title>
</cp:coreProperties>
</file>